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306" r:id="rId2"/>
    <p:sldId id="409" r:id="rId3"/>
    <p:sldId id="406" r:id="rId4"/>
    <p:sldId id="410" r:id="rId5"/>
    <p:sldId id="442" r:id="rId6"/>
    <p:sldId id="443" r:id="rId7"/>
    <p:sldId id="444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411" r:id="rId22"/>
    <p:sldId id="412" r:id="rId23"/>
    <p:sldId id="425" r:id="rId24"/>
    <p:sldId id="426" r:id="rId25"/>
    <p:sldId id="427" r:id="rId26"/>
    <p:sldId id="428" r:id="rId27"/>
    <p:sldId id="430" r:id="rId28"/>
    <p:sldId id="431" r:id="rId29"/>
    <p:sldId id="433" r:id="rId30"/>
    <p:sldId id="434" r:id="rId31"/>
    <p:sldId id="435" r:id="rId32"/>
    <p:sldId id="438" r:id="rId33"/>
    <p:sldId id="439" r:id="rId34"/>
    <p:sldId id="446" r:id="rId35"/>
    <p:sldId id="440" r:id="rId36"/>
    <p:sldId id="349" r:id="rId37"/>
    <p:sldId id="350" r:id="rId38"/>
    <p:sldId id="417" r:id="rId39"/>
    <p:sldId id="418" r:id="rId40"/>
    <p:sldId id="419" r:id="rId41"/>
    <p:sldId id="351" r:id="rId42"/>
    <p:sldId id="420" r:id="rId43"/>
    <p:sldId id="421" r:id="rId44"/>
    <p:sldId id="422" r:id="rId45"/>
    <p:sldId id="360" r:id="rId46"/>
    <p:sldId id="361" r:id="rId47"/>
    <p:sldId id="362" r:id="rId48"/>
    <p:sldId id="441" r:id="rId49"/>
    <p:sldId id="413" r:id="rId50"/>
    <p:sldId id="445" r:id="rId51"/>
    <p:sldId id="424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597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0" autoAdjust="0"/>
    <p:restoredTop sz="89076" autoAdjust="0"/>
  </p:normalViewPr>
  <p:slideViewPr>
    <p:cSldViewPr>
      <p:cViewPr varScale="1">
        <p:scale>
          <a:sx n="78" d="100"/>
          <a:sy n="78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78C95E-F2D5-4191-8652-834D61995FEA}" type="doc">
      <dgm:prSet loTypeId="urn:microsoft.com/office/officeart/2005/8/layout/orgChart1" loCatId="hierarchy" qsTypeId="urn:microsoft.com/office/officeart/2005/8/quickstyle/3d3" qsCatId="3D" csTypeId="urn:microsoft.com/office/officeart/2005/8/colors/accent2_4" csCatId="accent2" phldr="1"/>
      <dgm:spPr/>
      <dgm:t>
        <a:bodyPr/>
        <a:lstStyle/>
        <a:p>
          <a:endParaRPr lang="en-SG"/>
        </a:p>
      </dgm:t>
    </dgm:pt>
    <dgm:pt modelId="{3EBCDA5A-19D9-4CD9-90D5-29ED9C8ABEFE}">
      <dgm:prSet phldrT="[Text]"/>
      <dgm:spPr>
        <a:solidFill>
          <a:srgbClr val="92D050"/>
        </a:solidFill>
      </dgm:spPr>
      <dgm:t>
        <a:bodyPr/>
        <a:lstStyle/>
        <a:p>
          <a:r>
            <a:rPr lang="en-US" dirty="0" smtClean="0"/>
            <a:t>Types of Variables</a:t>
          </a:r>
          <a:endParaRPr lang="en-SG" dirty="0"/>
        </a:p>
      </dgm:t>
    </dgm:pt>
    <dgm:pt modelId="{CC59E444-CAC7-4FDE-8B30-68190D4BB37B}" type="parTrans" cxnId="{BB8701FC-2311-48C6-9933-C34B799B4841}">
      <dgm:prSet/>
      <dgm:spPr/>
      <dgm:t>
        <a:bodyPr/>
        <a:lstStyle/>
        <a:p>
          <a:endParaRPr lang="en-SG"/>
        </a:p>
      </dgm:t>
    </dgm:pt>
    <dgm:pt modelId="{E54E7CE7-1946-45B5-BCBA-2F6A5461F89B}" type="sibTrans" cxnId="{BB8701FC-2311-48C6-9933-C34B799B4841}">
      <dgm:prSet/>
      <dgm:spPr/>
      <dgm:t>
        <a:bodyPr/>
        <a:lstStyle/>
        <a:p>
          <a:endParaRPr lang="en-SG"/>
        </a:p>
      </dgm:t>
    </dgm:pt>
    <dgm:pt modelId="{1B3DF3F5-5F78-45DF-B555-04C2E5A59407}" type="asst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Qualitative (Categorical responses)</a:t>
          </a:r>
          <a:endParaRPr lang="en-SG" dirty="0"/>
        </a:p>
      </dgm:t>
    </dgm:pt>
    <dgm:pt modelId="{2E602086-10C2-4C4D-B1AF-19B5940F62DA}" type="parTrans" cxnId="{64ABC5C6-4CF4-48E7-B955-C163FD0425A5}">
      <dgm:prSet/>
      <dgm:spPr/>
      <dgm:t>
        <a:bodyPr/>
        <a:lstStyle/>
        <a:p>
          <a:endParaRPr lang="en-SG"/>
        </a:p>
      </dgm:t>
    </dgm:pt>
    <dgm:pt modelId="{23986457-4E6E-4475-93AC-24E864835075}" type="sibTrans" cxnId="{64ABC5C6-4CF4-48E7-B955-C163FD0425A5}">
      <dgm:prSet/>
      <dgm:spPr/>
      <dgm:t>
        <a:bodyPr/>
        <a:lstStyle/>
        <a:p>
          <a:endParaRPr lang="en-SG"/>
        </a:p>
      </dgm:t>
    </dgm:pt>
    <dgm:pt modelId="{FF9E88C8-6AA1-49C1-8E96-E6161195C766}" type="asst">
      <dgm:prSet phldrT="[Text]"/>
      <dgm:spPr>
        <a:solidFill>
          <a:srgbClr val="00B0F0"/>
        </a:solidFill>
      </dgm:spPr>
      <dgm:t>
        <a:bodyPr/>
        <a:lstStyle/>
        <a:p>
          <a:r>
            <a:rPr lang="en-US" dirty="0" smtClean="0"/>
            <a:t>Quantitative (Numerical responses)</a:t>
          </a:r>
          <a:endParaRPr lang="en-SG" dirty="0"/>
        </a:p>
      </dgm:t>
    </dgm:pt>
    <dgm:pt modelId="{8273ABD8-BC1B-470F-8AAF-0279A08F63DC}" type="parTrans" cxnId="{E734C44B-6800-40F6-8A4C-ED9A1E3A2E26}">
      <dgm:prSet/>
      <dgm:spPr/>
      <dgm:t>
        <a:bodyPr/>
        <a:lstStyle/>
        <a:p>
          <a:endParaRPr lang="en-SG"/>
        </a:p>
      </dgm:t>
    </dgm:pt>
    <dgm:pt modelId="{69023244-5C08-4763-804C-4BD27B7F02E9}" type="sibTrans" cxnId="{E734C44B-6800-40F6-8A4C-ED9A1E3A2E26}">
      <dgm:prSet/>
      <dgm:spPr/>
      <dgm:t>
        <a:bodyPr/>
        <a:lstStyle/>
        <a:p>
          <a:endParaRPr lang="en-SG"/>
        </a:p>
      </dgm:t>
    </dgm:pt>
    <dgm:pt modelId="{F720A666-023E-4663-BB4E-8FC94222A2E0}" type="pres">
      <dgm:prSet presAssocID="{8F78C95E-F2D5-4191-8652-834D61995FE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SG"/>
        </a:p>
      </dgm:t>
    </dgm:pt>
    <dgm:pt modelId="{A91F30B0-4A7A-4B63-B391-CE2928A1DBF4}" type="pres">
      <dgm:prSet presAssocID="{3EBCDA5A-19D9-4CD9-90D5-29ED9C8ABEFE}" presName="hierRoot1" presStyleCnt="0">
        <dgm:presLayoutVars>
          <dgm:hierBranch val="init"/>
        </dgm:presLayoutVars>
      </dgm:prSet>
      <dgm:spPr/>
    </dgm:pt>
    <dgm:pt modelId="{90770C71-BDB5-42C8-BB84-8BF22E50992D}" type="pres">
      <dgm:prSet presAssocID="{3EBCDA5A-19D9-4CD9-90D5-29ED9C8ABEFE}" presName="rootComposite1" presStyleCnt="0"/>
      <dgm:spPr/>
    </dgm:pt>
    <dgm:pt modelId="{05FB4B1D-72E3-47E1-9C53-78BF4EE4D23A}" type="pres">
      <dgm:prSet presAssocID="{3EBCDA5A-19D9-4CD9-90D5-29ED9C8ABEF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6C2FE8C0-7C4A-47C3-98A2-1F3BAEDE5A7C}" type="pres">
      <dgm:prSet presAssocID="{3EBCDA5A-19D9-4CD9-90D5-29ED9C8ABEFE}" presName="rootConnector1" presStyleLbl="node1" presStyleIdx="0" presStyleCnt="0"/>
      <dgm:spPr/>
      <dgm:t>
        <a:bodyPr/>
        <a:lstStyle/>
        <a:p>
          <a:endParaRPr lang="en-SG"/>
        </a:p>
      </dgm:t>
    </dgm:pt>
    <dgm:pt modelId="{0B5D34C4-8214-4794-A792-1F18398B254B}" type="pres">
      <dgm:prSet presAssocID="{3EBCDA5A-19D9-4CD9-90D5-29ED9C8ABEFE}" presName="hierChild2" presStyleCnt="0"/>
      <dgm:spPr/>
    </dgm:pt>
    <dgm:pt modelId="{4C3BD068-6B4F-49E6-947F-7D5159C16B8B}" type="pres">
      <dgm:prSet presAssocID="{3EBCDA5A-19D9-4CD9-90D5-29ED9C8ABEFE}" presName="hierChild3" presStyleCnt="0"/>
      <dgm:spPr/>
    </dgm:pt>
    <dgm:pt modelId="{B88F83D3-92A1-42B1-BE8D-8ACC098939EB}" type="pres">
      <dgm:prSet presAssocID="{2E602086-10C2-4C4D-B1AF-19B5940F62DA}" presName="Name111" presStyleLbl="parChTrans1D2" presStyleIdx="0" presStyleCnt="2"/>
      <dgm:spPr/>
      <dgm:t>
        <a:bodyPr/>
        <a:lstStyle/>
        <a:p>
          <a:endParaRPr lang="en-SG"/>
        </a:p>
      </dgm:t>
    </dgm:pt>
    <dgm:pt modelId="{18AAD484-0631-452C-B15E-EAB4B2ECADC9}" type="pres">
      <dgm:prSet presAssocID="{1B3DF3F5-5F78-45DF-B555-04C2E5A59407}" presName="hierRoot3" presStyleCnt="0">
        <dgm:presLayoutVars>
          <dgm:hierBranch val="init"/>
        </dgm:presLayoutVars>
      </dgm:prSet>
      <dgm:spPr/>
    </dgm:pt>
    <dgm:pt modelId="{A9845D57-2EE2-4145-9EFD-5786C9943C98}" type="pres">
      <dgm:prSet presAssocID="{1B3DF3F5-5F78-45DF-B555-04C2E5A59407}" presName="rootComposite3" presStyleCnt="0"/>
      <dgm:spPr/>
    </dgm:pt>
    <dgm:pt modelId="{EC2736AA-C602-4D3B-9434-F635E1B7589F}" type="pres">
      <dgm:prSet presAssocID="{1B3DF3F5-5F78-45DF-B555-04C2E5A59407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203BE3AF-6737-43DB-B729-4E277904BA70}" type="pres">
      <dgm:prSet presAssocID="{1B3DF3F5-5F78-45DF-B555-04C2E5A59407}" presName="rootConnector3" presStyleLbl="asst1" presStyleIdx="0" presStyleCnt="2"/>
      <dgm:spPr/>
      <dgm:t>
        <a:bodyPr/>
        <a:lstStyle/>
        <a:p>
          <a:endParaRPr lang="en-SG"/>
        </a:p>
      </dgm:t>
    </dgm:pt>
    <dgm:pt modelId="{B7F9EF38-4F00-4EB3-82A4-7BDF74AD19DB}" type="pres">
      <dgm:prSet presAssocID="{1B3DF3F5-5F78-45DF-B555-04C2E5A59407}" presName="hierChild6" presStyleCnt="0"/>
      <dgm:spPr/>
    </dgm:pt>
    <dgm:pt modelId="{2FC6566A-B282-417E-9556-738486694020}" type="pres">
      <dgm:prSet presAssocID="{1B3DF3F5-5F78-45DF-B555-04C2E5A59407}" presName="hierChild7" presStyleCnt="0"/>
      <dgm:spPr/>
    </dgm:pt>
    <dgm:pt modelId="{FEF88E84-E788-4A36-81C3-2E792FE5314E}" type="pres">
      <dgm:prSet presAssocID="{8273ABD8-BC1B-470F-8AAF-0279A08F63DC}" presName="Name111" presStyleLbl="parChTrans1D2" presStyleIdx="1" presStyleCnt="2"/>
      <dgm:spPr/>
      <dgm:t>
        <a:bodyPr/>
        <a:lstStyle/>
        <a:p>
          <a:endParaRPr lang="en-SG"/>
        </a:p>
      </dgm:t>
    </dgm:pt>
    <dgm:pt modelId="{86B01142-BFFB-4D33-80E5-E4AFACFA78E6}" type="pres">
      <dgm:prSet presAssocID="{FF9E88C8-6AA1-49C1-8E96-E6161195C766}" presName="hierRoot3" presStyleCnt="0">
        <dgm:presLayoutVars>
          <dgm:hierBranch val="init"/>
        </dgm:presLayoutVars>
      </dgm:prSet>
      <dgm:spPr/>
    </dgm:pt>
    <dgm:pt modelId="{756B731F-2527-475D-A6A7-31EBDDECC900}" type="pres">
      <dgm:prSet presAssocID="{FF9E88C8-6AA1-49C1-8E96-E6161195C766}" presName="rootComposite3" presStyleCnt="0"/>
      <dgm:spPr/>
    </dgm:pt>
    <dgm:pt modelId="{2571F644-8027-40A9-97C2-431A429B3376}" type="pres">
      <dgm:prSet presAssocID="{FF9E88C8-6AA1-49C1-8E96-E6161195C766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6BAA5083-AF8D-49B0-A9FE-D73600A4AC6D}" type="pres">
      <dgm:prSet presAssocID="{FF9E88C8-6AA1-49C1-8E96-E6161195C766}" presName="rootConnector3" presStyleLbl="asst1" presStyleIdx="1" presStyleCnt="2"/>
      <dgm:spPr/>
      <dgm:t>
        <a:bodyPr/>
        <a:lstStyle/>
        <a:p>
          <a:endParaRPr lang="en-SG"/>
        </a:p>
      </dgm:t>
    </dgm:pt>
    <dgm:pt modelId="{B2B3D751-2908-4B97-AD65-05CCCCF0B2DA}" type="pres">
      <dgm:prSet presAssocID="{FF9E88C8-6AA1-49C1-8E96-E6161195C766}" presName="hierChild6" presStyleCnt="0"/>
      <dgm:spPr/>
    </dgm:pt>
    <dgm:pt modelId="{506960CC-8191-40E8-8DE1-CA5FF430801D}" type="pres">
      <dgm:prSet presAssocID="{FF9E88C8-6AA1-49C1-8E96-E6161195C766}" presName="hierChild7" presStyleCnt="0"/>
      <dgm:spPr/>
    </dgm:pt>
  </dgm:ptLst>
  <dgm:cxnLst>
    <dgm:cxn modelId="{FB67A655-CC4F-4199-AC0C-E5839A0669B7}" type="presOf" srcId="{1B3DF3F5-5F78-45DF-B555-04C2E5A59407}" destId="{203BE3AF-6737-43DB-B729-4E277904BA70}" srcOrd="1" destOrd="0" presId="urn:microsoft.com/office/officeart/2005/8/layout/orgChart1"/>
    <dgm:cxn modelId="{5F0F39DB-E164-46F3-8A8F-20C27500AE70}" type="presOf" srcId="{FF9E88C8-6AA1-49C1-8E96-E6161195C766}" destId="{2571F644-8027-40A9-97C2-431A429B3376}" srcOrd="0" destOrd="0" presId="urn:microsoft.com/office/officeart/2005/8/layout/orgChart1"/>
    <dgm:cxn modelId="{FD087D96-44D5-49F6-B55B-31FD0B76B0D0}" type="presOf" srcId="{3EBCDA5A-19D9-4CD9-90D5-29ED9C8ABEFE}" destId="{05FB4B1D-72E3-47E1-9C53-78BF4EE4D23A}" srcOrd="0" destOrd="0" presId="urn:microsoft.com/office/officeart/2005/8/layout/orgChart1"/>
    <dgm:cxn modelId="{E157C3E0-3A8B-4692-8BE5-769A1FFDEFCB}" type="presOf" srcId="{FF9E88C8-6AA1-49C1-8E96-E6161195C766}" destId="{6BAA5083-AF8D-49B0-A9FE-D73600A4AC6D}" srcOrd="1" destOrd="0" presId="urn:microsoft.com/office/officeart/2005/8/layout/orgChart1"/>
    <dgm:cxn modelId="{61CC7EE6-7B7E-4EC8-B767-1038D0436207}" type="presOf" srcId="{2E602086-10C2-4C4D-B1AF-19B5940F62DA}" destId="{B88F83D3-92A1-42B1-BE8D-8ACC098939EB}" srcOrd="0" destOrd="0" presId="urn:microsoft.com/office/officeart/2005/8/layout/orgChart1"/>
    <dgm:cxn modelId="{DD9C4C9A-6938-4C65-BEEE-C47F6AF43599}" type="presOf" srcId="{8273ABD8-BC1B-470F-8AAF-0279A08F63DC}" destId="{FEF88E84-E788-4A36-81C3-2E792FE5314E}" srcOrd="0" destOrd="0" presId="urn:microsoft.com/office/officeart/2005/8/layout/orgChart1"/>
    <dgm:cxn modelId="{E734C44B-6800-40F6-8A4C-ED9A1E3A2E26}" srcId="{3EBCDA5A-19D9-4CD9-90D5-29ED9C8ABEFE}" destId="{FF9E88C8-6AA1-49C1-8E96-E6161195C766}" srcOrd="1" destOrd="0" parTransId="{8273ABD8-BC1B-470F-8AAF-0279A08F63DC}" sibTransId="{69023244-5C08-4763-804C-4BD27B7F02E9}"/>
    <dgm:cxn modelId="{BB8701FC-2311-48C6-9933-C34B799B4841}" srcId="{8F78C95E-F2D5-4191-8652-834D61995FEA}" destId="{3EBCDA5A-19D9-4CD9-90D5-29ED9C8ABEFE}" srcOrd="0" destOrd="0" parTransId="{CC59E444-CAC7-4FDE-8B30-68190D4BB37B}" sibTransId="{E54E7CE7-1946-45B5-BCBA-2F6A5461F89B}"/>
    <dgm:cxn modelId="{5E636318-3B92-489B-863D-DFC1B7F490F7}" type="presOf" srcId="{1B3DF3F5-5F78-45DF-B555-04C2E5A59407}" destId="{EC2736AA-C602-4D3B-9434-F635E1B7589F}" srcOrd="0" destOrd="0" presId="urn:microsoft.com/office/officeart/2005/8/layout/orgChart1"/>
    <dgm:cxn modelId="{64ABC5C6-4CF4-48E7-B955-C163FD0425A5}" srcId="{3EBCDA5A-19D9-4CD9-90D5-29ED9C8ABEFE}" destId="{1B3DF3F5-5F78-45DF-B555-04C2E5A59407}" srcOrd="0" destOrd="0" parTransId="{2E602086-10C2-4C4D-B1AF-19B5940F62DA}" sibTransId="{23986457-4E6E-4475-93AC-24E864835075}"/>
    <dgm:cxn modelId="{9275F9C8-A48C-46AC-B2AD-DAC06CD454F3}" type="presOf" srcId="{3EBCDA5A-19D9-4CD9-90D5-29ED9C8ABEFE}" destId="{6C2FE8C0-7C4A-47C3-98A2-1F3BAEDE5A7C}" srcOrd="1" destOrd="0" presId="urn:microsoft.com/office/officeart/2005/8/layout/orgChart1"/>
    <dgm:cxn modelId="{25C287FF-A8E7-4879-A561-86142569A5F2}" type="presOf" srcId="{8F78C95E-F2D5-4191-8652-834D61995FEA}" destId="{F720A666-023E-4663-BB4E-8FC94222A2E0}" srcOrd="0" destOrd="0" presId="urn:microsoft.com/office/officeart/2005/8/layout/orgChart1"/>
    <dgm:cxn modelId="{CBA27B99-7018-4FF3-9262-AD07EEB945DC}" type="presParOf" srcId="{F720A666-023E-4663-BB4E-8FC94222A2E0}" destId="{A91F30B0-4A7A-4B63-B391-CE2928A1DBF4}" srcOrd="0" destOrd="0" presId="urn:microsoft.com/office/officeart/2005/8/layout/orgChart1"/>
    <dgm:cxn modelId="{BCFD137B-2EBD-4004-8AE8-AF39BC02E23D}" type="presParOf" srcId="{A91F30B0-4A7A-4B63-B391-CE2928A1DBF4}" destId="{90770C71-BDB5-42C8-BB84-8BF22E50992D}" srcOrd="0" destOrd="0" presId="urn:microsoft.com/office/officeart/2005/8/layout/orgChart1"/>
    <dgm:cxn modelId="{0B4A4147-757E-4A83-BC51-1FA468649F5E}" type="presParOf" srcId="{90770C71-BDB5-42C8-BB84-8BF22E50992D}" destId="{05FB4B1D-72E3-47E1-9C53-78BF4EE4D23A}" srcOrd="0" destOrd="0" presId="urn:microsoft.com/office/officeart/2005/8/layout/orgChart1"/>
    <dgm:cxn modelId="{F912D211-2B9B-4958-B767-0BB1C17F15A5}" type="presParOf" srcId="{90770C71-BDB5-42C8-BB84-8BF22E50992D}" destId="{6C2FE8C0-7C4A-47C3-98A2-1F3BAEDE5A7C}" srcOrd="1" destOrd="0" presId="urn:microsoft.com/office/officeart/2005/8/layout/orgChart1"/>
    <dgm:cxn modelId="{0B5196DC-2B37-48EF-A09C-06498020EF50}" type="presParOf" srcId="{A91F30B0-4A7A-4B63-B391-CE2928A1DBF4}" destId="{0B5D34C4-8214-4794-A792-1F18398B254B}" srcOrd="1" destOrd="0" presId="urn:microsoft.com/office/officeart/2005/8/layout/orgChart1"/>
    <dgm:cxn modelId="{217A7921-A522-4DA6-935B-9F0163486F3A}" type="presParOf" srcId="{A91F30B0-4A7A-4B63-B391-CE2928A1DBF4}" destId="{4C3BD068-6B4F-49E6-947F-7D5159C16B8B}" srcOrd="2" destOrd="0" presId="urn:microsoft.com/office/officeart/2005/8/layout/orgChart1"/>
    <dgm:cxn modelId="{B3BB5349-6DC3-46FB-ABE1-BC3257D8A6B5}" type="presParOf" srcId="{4C3BD068-6B4F-49E6-947F-7D5159C16B8B}" destId="{B88F83D3-92A1-42B1-BE8D-8ACC098939EB}" srcOrd="0" destOrd="0" presId="urn:microsoft.com/office/officeart/2005/8/layout/orgChart1"/>
    <dgm:cxn modelId="{6706A46D-8389-45AA-A25D-9AEE3797FF0C}" type="presParOf" srcId="{4C3BD068-6B4F-49E6-947F-7D5159C16B8B}" destId="{18AAD484-0631-452C-B15E-EAB4B2ECADC9}" srcOrd="1" destOrd="0" presId="urn:microsoft.com/office/officeart/2005/8/layout/orgChart1"/>
    <dgm:cxn modelId="{CA54372D-9043-45AB-AEBD-71E91B62491D}" type="presParOf" srcId="{18AAD484-0631-452C-B15E-EAB4B2ECADC9}" destId="{A9845D57-2EE2-4145-9EFD-5786C9943C98}" srcOrd="0" destOrd="0" presId="urn:microsoft.com/office/officeart/2005/8/layout/orgChart1"/>
    <dgm:cxn modelId="{47D43910-B0DB-4471-BFCA-94EFAF38B708}" type="presParOf" srcId="{A9845D57-2EE2-4145-9EFD-5786C9943C98}" destId="{EC2736AA-C602-4D3B-9434-F635E1B7589F}" srcOrd="0" destOrd="0" presId="urn:microsoft.com/office/officeart/2005/8/layout/orgChart1"/>
    <dgm:cxn modelId="{DD0145EF-65DD-4673-8145-AECE32B5C1FF}" type="presParOf" srcId="{A9845D57-2EE2-4145-9EFD-5786C9943C98}" destId="{203BE3AF-6737-43DB-B729-4E277904BA70}" srcOrd="1" destOrd="0" presId="urn:microsoft.com/office/officeart/2005/8/layout/orgChart1"/>
    <dgm:cxn modelId="{3FC7A6E2-8C08-4610-B2CF-FE77EA870553}" type="presParOf" srcId="{18AAD484-0631-452C-B15E-EAB4B2ECADC9}" destId="{B7F9EF38-4F00-4EB3-82A4-7BDF74AD19DB}" srcOrd="1" destOrd="0" presId="urn:microsoft.com/office/officeart/2005/8/layout/orgChart1"/>
    <dgm:cxn modelId="{90E1F6EF-6610-4B18-86A7-2B862FF7F768}" type="presParOf" srcId="{18AAD484-0631-452C-B15E-EAB4B2ECADC9}" destId="{2FC6566A-B282-417E-9556-738486694020}" srcOrd="2" destOrd="0" presId="urn:microsoft.com/office/officeart/2005/8/layout/orgChart1"/>
    <dgm:cxn modelId="{0631E373-DC06-4E1B-95A9-DA96B3FBBD7A}" type="presParOf" srcId="{4C3BD068-6B4F-49E6-947F-7D5159C16B8B}" destId="{FEF88E84-E788-4A36-81C3-2E792FE5314E}" srcOrd="2" destOrd="0" presId="urn:microsoft.com/office/officeart/2005/8/layout/orgChart1"/>
    <dgm:cxn modelId="{01A7A131-5926-4E03-ACBF-430C275657B1}" type="presParOf" srcId="{4C3BD068-6B4F-49E6-947F-7D5159C16B8B}" destId="{86B01142-BFFB-4D33-80E5-E4AFACFA78E6}" srcOrd="3" destOrd="0" presId="urn:microsoft.com/office/officeart/2005/8/layout/orgChart1"/>
    <dgm:cxn modelId="{468E67CF-9EE6-4E77-BB4A-72909E4CCBD4}" type="presParOf" srcId="{86B01142-BFFB-4D33-80E5-E4AFACFA78E6}" destId="{756B731F-2527-475D-A6A7-31EBDDECC900}" srcOrd="0" destOrd="0" presId="urn:microsoft.com/office/officeart/2005/8/layout/orgChart1"/>
    <dgm:cxn modelId="{035D69F7-DA1E-47B6-9613-83B31CE843C8}" type="presParOf" srcId="{756B731F-2527-475D-A6A7-31EBDDECC900}" destId="{2571F644-8027-40A9-97C2-431A429B3376}" srcOrd="0" destOrd="0" presId="urn:microsoft.com/office/officeart/2005/8/layout/orgChart1"/>
    <dgm:cxn modelId="{370AC821-21E5-4945-B008-E0EE3DAAFDAC}" type="presParOf" srcId="{756B731F-2527-475D-A6A7-31EBDDECC900}" destId="{6BAA5083-AF8D-49B0-A9FE-D73600A4AC6D}" srcOrd="1" destOrd="0" presId="urn:microsoft.com/office/officeart/2005/8/layout/orgChart1"/>
    <dgm:cxn modelId="{AB41664B-56EF-4B48-B2FE-A9C8CE61CF43}" type="presParOf" srcId="{86B01142-BFFB-4D33-80E5-E4AFACFA78E6}" destId="{B2B3D751-2908-4B97-AD65-05CCCCF0B2DA}" srcOrd="1" destOrd="0" presId="urn:microsoft.com/office/officeart/2005/8/layout/orgChart1"/>
    <dgm:cxn modelId="{1EF0C932-0AD5-4A4D-95D1-F7AA367475FB}" type="presParOf" srcId="{86B01142-BFFB-4D33-80E5-E4AFACFA78E6}" destId="{506960CC-8191-40E8-8DE1-CA5FF43080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88E84-E788-4A36-81C3-2E792FE5314E}">
      <dsp:nvSpPr>
        <dsp:cNvPr id="0" name=""/>
        <dsp:cNvSpPr/>
      </dsp:nvSpPr>
      <dsp:spPr>
        <a:xfrm>
          <a:off x="3408040" y="1780323"/>
          <a:ext cx="323684" cy="141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047"/>
              </a:lnTo>
              <a:lnTo>
                <a:pt x="323684" y="141804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F83D3-92A1-42B1-BE8D-8ACC098939EB}">
      <dsp:nvSpPr>
        <dsp:cNvPr id="0" name=""/>
        <dsp:cNvSpPr/>
      </dsp:nvSpPr>
      <dsp:spPr>
        <a:xfrm>
          <a:off x="3084355" y="1780323"/>
          <a:ext cx="323684" cy="1418047"/>
        </a:xfrm>
        <a:custGeom>
          <a:avLst/>
          <a:gdLst/>
          <a:ahLst/>
          <a:cxnLst/>
          <a:rect l="0" t="0" r="0" b="0"/>
          <a:pathLst>
            <a:path>
              <a:moveTo>
                <a:pt x="323684" y="0"/>
              </a:moveTo>
              <a:lnTo>
                <a:pt x="323684" y="1418047"/>
              </a:lnTo>
              <a:lnTo>
                <a:pt x="0" y="141804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FB4B1D-72E3-47E1-9C53-78BF4EE4D23A}">
      <dsp:nvSpPr>
        <dsp:cNvPr id="0" name=""/>
        <dsp:cNvSpPr/>
      </dsp:nvSpPr>
      <dsp:spPr>
        <a:xfrm>
          <a:off x="1866684" y="238967"/>
          <a:ext cx="3082711" cy="1541355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Types of Variables</a:t>
          </a:r>
          <a:endParaRPr lang="en-SG" sz="3700" kern="1200" dirty="0"/>
        </a:p>
      </dsp:txBody>
      <dsp:txXfrm>
        <a:off x="1866684" y="238967"/>
        <a:ext cx="3082711" cy="1541355"/>
      </dsp:txXfrm>
    </dsp:sp>
    <dsp:sp modelId="{EC2736AA-C602-4D3B-9434-F635E1B7589F}">
      <dsp:nvSpPr>
        <dsp:cNvPr id="0" name=""/>
        <dsp:cNvSpPr/>
      </dsp:nvSpPr>
      <dsp:spPr>
        <a:xfrm>
          <a:off x="1643" y="2427692"/>
          <a:ext cx="3082711" cy="1541355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Qualitative (Categorical responses)</a:t>
          </a:r>
          <a:endParaRPr lang="en-SG" sz="3700" kern="1200" dirty="0"/>
        </a:p>
      </dsp:txBody>
      <dsp:txXfrm>
        <a:off x="1643" y="2427692"/>
        <a:ext cx="3082711" cy="1541355"/>
      </dsp:txXfrm>
    </dsp:sp>
    <dsp:sp modelId="{2571F644-8027-40A9-97C2-431A429B3376}">
      <dsp:nvSpPr>
        <dsp:cNvPr id="0" name=""/>
        <dsp:cNvSpPr/>
      </dsp:nvSpPr>
      <dsp:spPr>
        <a:xfrm>
          <a:off x="3731724" y="2427692"/>
          <a:ext cx="3082711" cy="1541355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Quantitative (Numerical responses)</a:t>
          </a:r>
          <a:endParaRPr lang="en-SG" sz="3700" kern="1200" dirty="0"/>
        </a:p>
      </dsp:txBody>
      <dsp:txXfrm>
        <a:off x="3731724" y="2427692"/>
        <a:ext cx="3082711" cy="15413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DE92E-86FA-4266-B54C-C42271FD5D23}" type="datetimeFigureOut">
              <a:rPr lang="en-SG" smtClean="0"/>
              <a:pPr/>
              <a:t>9/7/2013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794B6-1BE5-49E8-BC43-68CA6925218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49940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794B6-1BE5-49E8-BC43-68CA6925218E}" type="slidenum">
              <a:rPr lang="en-SG" smtClean="0"/>
              <a:pPr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1890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Source: Nokia OVI </a:t>
            </a:r>
            <a:endParaRPr lang="en-SG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Computing Mathematics 1 (CMA1C01)  Lecture / Topic 1 : Logic / Staff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Temasek Polytechnic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50280-AD74-49CB-9966-389A9E28B9F9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0363"/>
            <a:ext cx="382270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800600"/>
            <a:ext cx="6629400" cy="609600"/>
          </a:xfrm>
        </p:spPr>
        <p:txBody>
          <a:bodyPr/>
          <a:lstStyle>
            <a:lvl1pPr algn="r">
              <a:defRPr sz="24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5334000"/>
            <a:ext cx="6553200" cy="381000"/>
          </a:xfrm>
        </p:spPr>
        <p:txBody>
          <a:bodyPr/>
          <a:lstStyle>
            <a:lvl1pPr marL="0" indent="0" algn="r">
              <a:buFontTx/>
              <a:buNone/>
              <a:defRPr sz="1700" b="1">
                <a:solidFill>
                  <a:srgbClr val="777777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676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02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74638"/>
            <a:ext cx="53340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1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1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599" y="4406900"/>
            <a:ext cx="6742113" cy="1362075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599" y="2906713"/>
            <a:ext cx="6742113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779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371600"/>
            <a:ext cx="35814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371600"/>
            <a:ext cx="35814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535113"/>
            <a:ext cx="3505200" cy="639762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0" y="2174875"/>
            <a:ext cx="3505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57800" y="1535113"/>
            <a:ext cx="3429000" cy="639762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57800" y="2174875"/>
            <a:ext cx="3429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325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99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83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508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0" y="273050"/>
            <a:ext cx="4343400" cy="5853113"/>
          </a:xfrm>
        </p:spPr>
        <p:txBody>
          <a:bodyPr/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3508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86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021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274638"/>
            <a:ext cx="731520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371600"/>
            <a:ext cx="7315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Text Box 12"/>
          <p:cNvSpPr txBox="1">
            <a:spLocks noChangeArrowheads="1"/>
          </p:cNvSpPr>
          <p:nvPr/>
        </p:nvSpPr>
        <p:spPr bwMode="auto">
          <a:xfrm>
            <a:off x="4876800" y="6443663"/>
            <a:ext cx="35052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sz="1100">
                <a:latin typeface="Trebuchet MS" pitchFamily="34" charset="0"/>
              </a:rPr>
              <a:t> </a:t>
            </a:r>
            <a:r>
              <a:rPr lang="en-US" sz="1100">
                <a:solidFill>
                  <a:srgbClr val="4D4D4D"/>
                </a:solidFill>
                <a:latin typeface="Trebuchet MS" pitchFamily="34" charset="0"/>
              </a:rPr>
              <a:t>Temasek Polytechnic  •  School of Informatics &amp; IT</a:t>
            </a:r>
            <a:r>
              <a:rPr lang="en-US" sz="1100">
                <a:latin typeface="Trebuchet MS" pitchFamily="34" charset="0"/>
              </a:rPr>
              <a:t> 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3399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4D4D4D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4D4D4D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4D4D4D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4D4D4D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4D4D4D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4D4D4D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4D4D4D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2.png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tyVFGpg17hw&amp;feature=player_embedded#at=1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8.emf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infogr.am/beta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hyperlink" Target="http://www.whoishostingthis.com/blog/wp-content/uploads/2013/01/awesome_datacenters_nowatermark.jpg" TargetMode="Externa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forms/d/1kXw0_RvLI-A5S-O6oTHC4svOsCtTtgU_DNz63mrgBqw/viewform?usp=sharing&amp;edit_requested=true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datacenterreports.com/data-center-design/~/media/Files/Data%20Center%20Reports/Defending%20the%20Death%20Star%20with%20a%20Little%20Data%20Center%20Design%20-%20Full%20Size.ashx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thumbnails.visually.netdna-cdn.com/a-whos-who-of-the-minions_51d54556b6828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0" y="4725144"/>
            <a:ext cx="5904656" cy="757064"/>
          </a:xfrm>
        </p:spPr>
        <p:txBody>
          <a:bodyPr/>
          <a:lstStyle/>
          <a:p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4000" dirty="0" smtClean="0"/>
              <a:t> with Statistics Workshop</a:t>
            </a:r>
            <a:endParaRPr lang="en-SG" sz="4000" dirty="0"/>
          </a:p>
        </p:txBody>
      </p:sp>
      <p:pic>
        <p:nvPicPr>
          <p:cNvPr id="19460" name="Picture 4" descr="http://t1.gstatic.com/images?q=tbn:ANd9GcRbAbmnw0fbK019U_SMccsOjrdub6noJIqk1EBH-cWgnXB9SeWXl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301208"/>
            <a:ext cx="4464496" cy="156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2625452" y="4472136"/>
            <a:ext cx="1874540" cy="757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9pPr>
          </a:lstStyle>
          <a:p>
            <a:r>
              <a:rPr lang="en-US" sz="6600" dirty="0" smtClean="0">
                <a:solidFill>
                  <a:srgbClr val="92D050"/>
                </a:solidFill>
              </a:rPr>
              <a:t>F</a:t>
            </a:r>
            <a:r>
              <a:rPr lang="en-US" sz="6600" dirty="0" smtClean="0">
                <a:solidFill>
                  <a:srgbClr val="FFC000"/>
                </a:solidFill>
              </a:rPr>
              <a:t>u</a:t>
            </a:r>
            <a:r>
              <a:rPr lang="en-US" sz="6600" dirty="0" smtClean="0">
                <a:solidFill>
                  <a:srgbClr val="FF0000"/>
                </a:solidFill>
              </a:rPr>
              <a:t>n</a:t>
            </a:r>
            <a:endParaRPr lang="en-SG" sz="6600" dirty="0"/>
          </a:p>
        </p:txBody>
      </p:sp>
    </p:spTree>
    <p:extLst>
      <p:ext uri="{BB962C8B-B14F-4D97-AF65-F5344CB8AC3E}">
        <p14:creationId xmlns:p14="http://schemas.microsoft.com/office/powerpoint/2010/main" val="280067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475656" y="260648"/>
            <a:ext cx="355449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Types of Statistics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19672" y="1736978"/>
            <a:ext cx="6984776" cy="3420214"/>
            <a:chOff x="1756990" y="1969244"/>
            <a:chExt cx="6775450" cy="2755900"/>
          </a:xfrm>
        </p:grpSpPr>
        <p:sp>
          <p:nvSpPr>
            <p:cNvPr id="8197" name="Rectangle 6"/>
            <p:cNvSpPr>
              <a:spLocks noChangeArrowheads="1"/>
            </p:cNvSpPr>
            <p:nvPr/>
          </p:nvSpPr>
          <p:spPr bwMode="auto">
            <a:xfrm>
              <a:off x="3933452" y="1969244"/>
              <a:ext cx="2362200" cy="99060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CC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3000" b="1" dirty="0">
                  <a:solidFill>
                    <a:schemeClr val="tx2"/>
                  </a:solidFill>
                  <a:latin typeface="+mn-lt"/>
                </a:rPr>
                <a:t>Statistics</a:t>
              </a:r>
              <a:endParaRPr lang="en-US" sz="3000" b="1" dirty="0">
                <a:latin typeface="+mn-lt"/>
              </a:endParaRPr>
            </a:p>
          </p:txBody>
        </p:sp>
        <p:sp>
          <p:nvSpPr>
            <p:cNvPr id="8198" name="Rectangle 7"/>
            <p:cNvSpPr>
              <a:spLocks noChangeArrowheads="1"/>
            </p:cNvSpPr>
            <p:nvPr/>
          </p:nvSpPr>
          <p:spPr bwMode="auto">
            <a:xfrm>
              <a:off x="1756990" y="3734544"/>
              <a:ext cx="2362200" cy="99060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CC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00B050"/>
                  </a:solidFill>
                  <a:latin typeface="+mn-lt"/>
                </a:rPr>
                <a:t>Descriptive</a:t>
              </a:r>
            </a:p>
            <a:p>
              <a:pPr algn="ctr">
                <a:defRPr/>
              </a:pPr>
              <a:r>
                <a:rPr lang="en-US" sz="2400" b="1" dirty="0">
                  <a:solidFill>
                    <a:srgbClr val="00B050"/>
                  </a:solidFill>
                  <a:latin typeface="+mn-lt"/>
                </a:rPr>
                <a:t>Statistics</a:t>
              </a:r>
              <a:endParaRPr lang="en-US" sz="3600" b="1" dirty="0">
                <a:solidFill>
                  <a:srgbClr val="00B050"/>
                </a:solidFill>
                <a:latin typeface="+mn-lt"/>
              </a:endParaRPr>
            </a:p>
          </p:txBody>
        </p:sp>
        <p:sp>
          <p:nvSpPr>
            <p:cNvPr id="8199" name="Rectangle 8"/>
            <p:cNvSpPr>
              <a:spLocks noChangeArrowheads="1"/>
            </p:cNvSpPr>
            <p:nvPr/>
          </p:nvSpPr>
          <p:spPr bwMode="auto">
            <a:xfrm>
              <a:off x="6170240" y="3734544"/>
              <a:ext cx="2362200" cy="99060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rgbClr val="CCFF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00B0F0"/>
                  </a:solidFill>
                  <a:latin typeface="+mn-lt"/>
                </a:rPr>
                <a:t>Inferential</a:t>
              </a:r>
            </a:p>
            <a:p>
              <a:pPr algn="ctr">
                <a:defRPr/>
              </a:pPr>
              <a:r>
                <a:rPr lang="en-US" sz="2400" b="1" dirty="0">
                  <a:solidFill>
                    <a:srgbClr val="00B0F0"/>
                  </a:solidFill>
                  <a:latin typeface="+mn-lt"/>
                </a:rPr>
                <a:t>Statistics</a:t>
              </a:r>
              <a:endParaRPr lang="en-US" sz="3600" b="1" dirty="0">
                <a:solidFill>
                  <a:srgbClr val="00B0F0"/>
                </a:solidFill>
                <a:latin typeface="+mn-lt"/>
              </a:endParaRPr>
            </a:p>
          </p:txBody>
        </p:sp>
        <p:cxnSp>
          <p:nvCxnSpPr>
            <p:cNvPr id="7175" name="AutoShape 15"/>
            <p:cNvCxnSpPr>
              <a:cxnSpLocks noChangeShapeType="1"/>
              <a:stCxn id="8198" idx="0"/>
              <a:endCxn id="8197" idx="2"/>
            </p:cNvCxnSpPr>
            <p:nvPr/>
          </p:nvCxnSpPr>
          <p:spPr bwMode="auto">
            <a:xfrm rot="5400000" flipH="1" flipV="1">
              <a:off x="3638971" y="2258963"/>
              <a:ext cx="774700" cy="2176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76" name="AutoShape 16"/>
            <p:cNvCxnSpPr>
              <a:cxnSpLocks noChangeShapeType="1"/>
              <a:stCxn id="8197" idx="2"/>
              <a:endCxn id="8199" idx="0"/>
            </p:cNvCxnSpPr>
            <p:nvPr/>
          </p:nvCxnSpPr>
          <p:spPr bwMode="auto">
            <a:xfrm rot="16200000" flipH="1">
              <a:off x="5845596" y="2228800"/>
              <a:ext cx="774700" cy="223678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0454312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676651" y="258603"/>
            <a:ext cx="312102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Definition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475656" y="1052736"/>
            <a:ext cx="7236420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algn="just">
              <a:defRPr/>
            </a:pPr>
            <a:r>
              <a:rPr lang="en-US" sz="2400" b="1" dirty="0" smtClean="0">
                <a:solidFill>
                  <a:srgbClr val="00B050"/>
                </a:solidFill>
                <a:latin typeface="+mn-lt"/>
                <a:cs typeface="Arial" charset="0"/>
              </a:rPr>
              <a:t>Descriptive Statistics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cs typeface="Arial" charset="0"/>
              </a:rPr>
              <a:t>– </a:t>
            </a: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+mn-lt"/>
                <a:cs typeface="Arial" charset="0"/>
              </a:rPr>
              <a:t>Methods of organizing, summarizing, and presenting data in an informative way.</a:t>
            </a:r>
          </a:p>
          <a:p>
            <a:pPr algn="just">
              <a:defRPr/>
            </a:pP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+mn-lt"/>
                <a:cs typeface="Arial" charset="0"/>
              </a:rPr>
              <a:t>Examples: (Mean, Median, Mode), Frequency distribution table, Charts (Bar Chart, Line Chart), graphs (Histogram, Box-and-Whisker Plot) etc.</a:t>
            </a:r>
          </a:p>
          <a:p>
            <a:pPr>
              <a:defRPr/>
            </a:pPr>
            <a:endParaRPr lang="en-US" sz="2400" dirty="0" smtClean="0">
              <a:solidFill>
                <a:schemeClr val="accent4">
                  <a:lumMod val="95000"/>
                  <a:lumOff val="5000"/>
                </a:schemeClr>
              </a:solidFill>
              <a:latin typeface="+mn-lt"/>
              <a:cs typeface="Arial" charset="0"/>
            </a:endParaRPr>
          </a:p>
          <a:p>
            <a:pPr algn="just"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+mn-lt"/>
                <a:cs typeface="Arial" charset="0"/>
              </a:rPr>
              <a:t>Inferential Statistics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cs typeface="Arial" charset="0"/>
              </a:rPr>
              <a:t>– </a:t>
            </a: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+mn-lt"/>
                <a:cs typeface="Arial" charset="0"/>
              </a:rPr>
              <a:t>The methods used to estimate a property of a population on the basis of a sample.</a:t>
            </a:r>
          </a:p>
          <a:p>
            <a:pPr algn="just">
              <a:defRPr/>
            </a:pPr>
            <a:r>
              <a:rPr lang="en-US" sz="24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+mn-lt"/>
                <a:cs typeface="Arial" charset="0"/>
              </a:rPr>
              <a:t>Example: Sampling</a:t>
            </a:r>
          </a:p>
          <a:p>
            <a:pPr algn="just">
              <a:defRPr/>
            </a:pPr>
            <a:endParaRPr lang="en-SG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385" y="4509120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121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731096" y="2900363"/>
            <a:ext cx="3505200" cy="528637"/>
          </a:xfrm>
          <a:prstGeom prst="rect">
            <a:avLst/>
          </a:prstGeom>
          <a:gradFill rotWithShape="0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i="1" dirty="0" smtClean="0">
                <a:solidFill>
                  <a:schemeClr val="tx1"/>
                </a:solidFill>
                <a:latin typeface="+mn-lt"/>
              </a:rPr>
              <a:t>Inferential Statistics</a:t>
            </a:r>
            <a:endParaRPr lang="en-GB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9221" name="Group 21"/>
          <p:cNvGrpSpPr>
            <a:grpSpLocks/>
          </p:cNvGrpSpPr>
          <p:nvPr/>
        </p:nvGrpSpPr>
        <p:grpSpPr bwMode="auto">
          <a:xfrm>
            <a:off x="1232296" y="1242789"/>
            <a:ext cx="8262551" cy="4562475"/>
            <a:chOff x="402" y="825"/>
            <a:chExt cx="5734" cy="2874"/>
          </a:xfrm>
        </p:grpSpPr>
        <p:sp>
          <p:nvSpPr>
            <p:cNvPr id="10249" name="Text Box 5"/>
            <p:cNvSpPr txBox="1">
              <a:spLocks noChangeArrowheads="1"/>
            </p:cNvSpPr>
            <p:nvPr/>
          </p:nvSpPr>
          <p:spPr bwMode="auto">
            <a:xfrm>
              <a:off x="402" y="1178"/>
              <a:ext cx="5159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92113" indent="-392113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 algn="just">
                <a:buSzPct val="50000"/>
                <a:buFont typeface="Wingdings" pitchFamily="2" charset="2"/>
                <a:buChar char="u"/>
                <a:defRPr/>
              </a:pPr>
              <a:r>
                <a:rPr lang="en-US" dirty="0" smtClean="0">
                  <a:solidFill>
                    <a:schemeClr val="tx1"/>
                  </a:solidFill>
                  <a:latin typeface="+mn-lt"/>
                </a:rPr>
                <a:t>a research firm observes that women are twice as likely as men to shop impulsively.</a:t>
              </a:r>
            </a:p>
          </p:txBody>
        </p:sp>
        <p:sp>
          <p:nvSpPr>
            <p:cNvPr id="10250" name="Text Box 7"/>
            <p:cNvSpPr txBox="1">
              <a:spLocks noChangeArrowheads="1"/>
            </p:cNvSpPr>
            <p:nvPr/>
          </p:nvSpPr>
          <p:spPr bwMode="auto">
            <a:xfrm>
              <a:off x="421" y="2338"/>
              <a:ext cx="5715" cy="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 algn="just">
                <a:buSzPct val="50000"/>
                <a:buFont typeface="Wingdings" pitchFamily="2" charset="2"/>
                <a:buChar char="u"/>
                <a:defRPr/>
              </a:pPr>
              <a:r>
                <a:rPr lang="en-US" sz="3000" dirty="0" smtClean="0">
                  <a:solidFill>
                    <a:schemeClr val="tx1"/>
                  </a:solidFill>
                  <a:latin typeface="Arial" charset="0"/>
                </a:rPr>
                <a:t>  </a:t>
              </a:r>
              <a:r>
                <a:rPr lang="en-US" dirty="0" smtClean="0">
                  <a:solidFill>
                    <a:schemeClr val="tx1"/>
                  </a:solidFill>
                  <a:latin typeface="+mn-lt"/>
                </a:rPr>
                <a:t>an accountant observes that the current year’s</a:t>
              </a:r>
            </a:p>
            <a:p>
              <a:pPr algn="just">
                <a:buSzPct val="50000"/>
                <a:buFont typeface="Wingdings" pitchFamily="2" charset="2"/>
                <a:buNone/>
                <a:defRPr/>
              </a:pPr>
              <a:r>
                <a:rPr lang="en-US" dirty="0" smtClean="0">
                  <a:solidFill>
                    <a:schemeClr val="tx1"/>
                  </a:solidFill>
                  <a:latin typeface="+mn-lt"/>
                </a:rPr>
                <a:t>    total sales of $60 million represents a 20%</a:t>
              </a:r>
            </a:p>
            <a:p>
              <a:pPr algn="just">
                <a:buSzPct val="50000"/>
                <a:buFont typeface="Wingdings" pitchFamily="2" charset="2"/>
                <a:buNone/>
                <a:defRPr/>
              </a:pPr>
              <a:r>
                <a:rPr lang="en-US" dirty="0" smtClean="0">
                  <a:solidFill>
                    <a:schemeClr val="tx1"/>
                  </a:solidFill>
                  <a:latin typeface="+mn-lt"/>
                </a:rPr>
                <a:t>    increase compared to last year’s total sales</a:t>
              </a:r>
              <a:r>
                <a:rPr lang="en-US" sz="3000" dirty="0" smtClean="0">
                  <a:solidFill>
                    <a:schemeClr val="tx1"/>
                  </a:solidFill>
                  <a:latin typeface="Arial" charset="0"/>
                </a:rPr>
                <a:t>.</a:t>
              </a:r>
            </a:p>
          </p:txBody>
        </p:sp>
        <p:sp>
          <p:nvSpPr>
            <p:cNvPr id="10251" name="Text Box 15"/>
            <p:cNvSpPr txBox="1">
              <a:spLocks noChangeArrowheads="1"/>
            </p:cNvSpPr>
            <p:nvPr/>
          </p:nvSpPr>
          <p:spPr bwMode="auto">
            <a:xfrm>
              <a:off x="433" y="825"/>
              <a:ext cx="484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dirty="0" smtClean="0">
                  <a:solidFill>
                    <a:schemeClr val="tx1"/>
                  </a:solidFill>
                  <a:latin typeface="+mn-lt"/>
                </a:rPr>
                <a:t>Which type of statistics is involved when </a:t>
              </a:r>
              <a:r>
                <a:rPr lang="en-US" dirty="0" smtClean="0">
                  <a:solidFill>
                    <a:schemeClr val="tx1"/>
                  </a:solidFill>
                  <a:latin typeface="Arial" charset="0"/>
                </a:rPr>
                <a:t>...</a:t>
              </a:r>
              <a:endParaRPr lang="en-GB" dirty="0" smtClean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252" name="Text Box 16"/>
            <p:cNvSpPr txBox="1">
              <a:spLocks noChangeArrowheads="1"/>
            </p:cNvSpPr>
            <p:nvPr/>
          </p:nvSpPr>
          <p:spPr bwMode="auto">
            <a:xfrm>
              <a:off x="677" y="1872"/>
              <a:ext cx="109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GB" dirty="0" smtClean="0">
                  <a:solidFill>
                    <a:schemeClr val="tx1"/>
                  </a:solidFill>
                  <a:latin typeface="+mn-lt"/>
                </a:rPr>
                <a:t>ANSWER :</a:t>
              </a:r>
            </a:p>
          </p:txBody>
        </p:sp>
        <p:sp>
          <p:nvSpPr>
            <p:cNvPr id="10253" name="Text Box 19"/>
            <p:cNvSpPr txBox="1">
              <a:spLocks noChangeArrowheads="1"/>
            </p:cNvSpPr>
            <p:nvPr/>
          </p:nvSpPr>
          <p:spPr bwMode="auto">
            <a:xfrm>
              <a:off x="758" y="3369"/>
              <a:ext cx="109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GB" dirty="0" smtClean="0">
                  <a:solidFill>
                    <a:schemeClr val="tx1"/>
                  </a:solidFill>
                  <a:latin typeface="+mn-lt"/>
                </a:rPr>
                <a:t>ANSWER :</a:t>
              </a:r>
            </a:p>
          </p:txBody>
        </p:sp>
      </p:grp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779912" y="5229200"/>
            <a:ext cx="3714750" cy="528637"/>
          </a:xfrm>
          <a:prstGeom prst="rect">
            <a:avLst/>
          </a:prstGeom>
          <a:gradFill rotWithShape="0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GB" sz="2800" i="1" dirty="0" smtClean="0"/>
              <a:t>Descriptive Statistics</a:t>
            </a:r>
            <a:endParaRPr lang="en-GB" sz="2800" dirty="0" smtClean="0">
              <a:latin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485" y="134239"/>
            <a:ext cx="1610778" cy="1206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9050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 animBg="1" autoUpdateAnimBg="0"/>
      <p:bldP spid="718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279189" y="295275"/>
            <a:ext cx="444224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Population and Sample</a:t>
            </a:r>
          </a:p>
        </p:txBody>
      </p:sp>
      <p:grpSp>
        <p:nvGrpSpPr>
          <p:cNvPr id="8262" name="Group 70"/>
          <p:cNvGrpSpPr>
            <a:grpSpLocks/>
          </p:cNvGrpSpPr>
          <p:nvPr/>
        </p:nvGrpSpPr>
        <p:grpSpPr bwMode="auto">
          <a:xfrm>
            <a:off x="1794340" y="3933056"/>
            <a:ext cx="7170148" cy="1398501"/>
            <a:chOff x="606" y="2640"/>
            <a:chExt cx="4789" cy="900"/>
          </a:xfrm>
        </p:grpSpPr>
        <p:sp>
          <p:nvSpPr>
            <p:cNvPr id="11293" name="Text Box 6"/>
            <p:cNvSpPr txBox="1">
              <a:spLocks noChangeArrowheads="1"/>
            </p:cNvSpPr>
            <p:nvPr/>
          </p:nvSpPr>
          <p:spPr bwMode="auto">
            <a:xfrm>
              <a:off x="3059" y="2832"/>
              <a:ext cx="2336" cy="436"/>
            </a:xfrm>
            <a:prstGeom prst="rect">
              <a:avLst/>
            </a:prstGeom>
            <a:gradFill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sz="2000" b="1" dirty="0" smtClean="0">
                  <a:solidFill>
                    <a:srgbClr val="00B0F0"/>
                  </a:solidFill>
                  <a:latin typeface="+mn-lt"/>
                </a:rPr>
                <a:t>Sample</a:t>
              </a:r>
              <a:endParaRPr lang="en-US" sz="1800" dirty="0" smtClean="0">
                <a:solidFill>
                  <a:srgbClr val="00B0F0"/>
                </a:solidFill>
                <a:latin typeface="+mn-lt"/>
              </a:endParaRPr>
            </a:p>
            <a:p>
              <a:pPr>
                <a:defRPr/>
              </a:pPr>
              <a:r>
                <a:rPr lang="en-US" sz="1600" dirty="0" smtClean="0">
                  <a:solidFill>
                    <a:schemeClr val="tx1"/>
                  </a:solidFill>
                  <a:latin typeface="+mn-lt"/>
                </a:rPr>
                <a:t>refers to a portion of the population</a:t>
              </a:r>
              <a:r>
                <a:rPr lang="en-US" sz="1800" dirty="0" smtClean="0">
                  <a:solidFill>
                    <a:schemeClr val="tx1"/>
                  </a:solidFill>
                  <a:latin typeface="Arial" charset="0"/>
                </a:rPr>
                <a:t>. </a:t>
              </a:r>
            </a:p>
          </p:txBody>
        </p:sp>
        <p:graphicFrame>
          <p:nvGraphicFramePr>
            <p:cNvPr id="10271" name="Object 13"/>
            <p:cNvGraphicFramePr>
              <a:graphicFrameLocks noChangeAspect="1"/>
            </p:cNvGraphicFramePr>
            <p:nvPr/>
          </p:nvGraphicFramePr>
          <p:xfrm>
            <a:off x="606" y="2640"/>
            <a:ext cx="834" cy="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6" name="Clip" r:id="rId3" imgW="1323810" imgH="1428571" progId="MS_ClipArt_Gallery.2">
                    <p:embed/>
                  </p:oleObj>
                </mc:Choice>
                <mc:Fallback>
                  <p:oleObj name="Clip" r:id="rId3" imgW="1323810" imgH="14285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" y="2640"/>
                          <a:ext cx="834" cy="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95" name="AutoShape 53"/>
            <p:cNvSpPr>
              <a:spLocks noChangeArrowheads="1"/>
            </p:cNvSpPr>
            <p:nvPr/>
          </p:nvSpPr>
          <p:spPr bwMode="auto">
            <a:xfrm>
              <a:off x="2016" y="2765"/>
              <a:ext cx="900" cy="597"/>
            </a:xfrm>
            <a:prstGeom prst="leftArrow">
              <a:avLst>
                <a:gd name="adj1" fmla="val 50000"/>
                <a:gd name="adj2" fmla="val 37688"/>
              </a:avLst>
            </a:prstGeom>
            <a:gradFill rotWithShape="0">
              <a:gsLst>
                <a:gs pos="0">
                  <a:schemeClr val="accent5"/>
                </a:gs>
                <a:gs pos="100000">
                  <a:srgbClr val="FF99FF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00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Arial" charset="0"/>
              </a:endParaRPr>
            </a:p>
          </p:txBody>
        </p:sp>
      </p:grpSp>
      <p:grpSp>
        <p:nvGrpSpPr>
          <p:cNvPr id="10248" name="Group 68"/>
          <p:cNvGrpSpPr>
            <a:grpSpLocks/>
          </p:cNvGrpSpPr>
          <p:nvPr/>
        </p:nvGrpSpPr>
        <p:grpSpPr bwMode="auto">
          <a:xfrm>
            <a:off x="1547664" y="1471715"/>
            <a:ext cx="6831964" cy="1353509"/>
            <a:chOff x="457" y="768"/>
            <a:chExt cx="4800" cy="956"/>
          </a:xfrm>
        </p:grpSpPr>
        <p:sp>
          <p:nvSpPr>
            <p:cNvPr id="11276" name="Text Box 5"/>
            <p:cNvSpPr txBox="1">
              <a:spLocks noChangeArrowheads="1"/>
            </p:cNvSpPr>
            <p:nvPr/>
          </p:nvSpPr>
          <p:spPr bwMode="auto">
            <a:xfrm>
              <a:off x="457" y="768"/>
              <a:ext cx="1991" cy="739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 algn="just">
                <a:defRPr/>
              </a:pPr>
              <a:r>
                <a:rPr lang="en-US" sz="2000" b="1" dirty="0" smtClean="0">
                  <a:solidFill>
                    <a:srgbClr val="FF0000"/>
                  </a:solidFill>
                  <a:latin typeface="+mn-lt"/>
                </a:rPr>
                <a:t>Population</a:t>
              </a:r>
              <a:endParaRPr lang="en-US" sz="2000" dirty="0" smtClean="0">
                <a:solidFill>
                  <a:srgbClr val="FF0000"/>
                </a:solidFill>
                <a:latin typeface="+mn-lt"/>
              </a:endParaRPr>
            </a:p>
            <a:p>
              <a:pPr algn="just">
                <a:buFont typeface="Wingdings" pitchFamily="2" charset="2"/>
                <a:buNone/>
                <a:defRPr/>
              </a:pPr>
              <a:r>
                <a:rPr lang="en-US" sz="1400" dirty="0" smtClean="0">
                  <a:solidFill>
                    <a:schemeClr val="tx1"/>
                  </a:solidFill>
                  <a:latin typeface="+mn-lt"/>
                </a:rPr>
                <a:t>refers to a set or collection of all possible observations of some specific characteristics.</a:t>
              </a:r>
            </a:p>
          </p:txBody>
        </p:sp>
        <p:graphicFrame>
          <p:nvGraphicFramePr>
            <p:cNvPr id="10263" name="Object 23"/>
            <p:cNvGraphicFramePr>
              <a:graphicFrameLocks noChangeAspect="1"/>
            </p:cNvGraphicFramePr>
            <p:nvPr/>
          </p:nvGraphicFramePr>
          <p:xfrm>
            <a:off x="4490" y="886"/>
            <a:ext cx="767" cy="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7" name="Clip" r:id="rId5" imgW="1323810" imgH="1428571" progId="MS_ClipArt_Gallery.2">
                    <p:embed/>
                  </p:oleObj>
                </mc:Choice>
                <mc:Fallback>
                  <p:oleObj name="Clip" r:id="rId5" imgW="1323810" imgH="14285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90" y="886"/>
                          <a:ext cx="767" cy="8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78" name="AutoShape 54"/>
            <p:cNvSpPr>
              <a:spLocks noChangeArrowheads="1"/>
            </p:cNvSpPr>
            <p:nvPr/>
          </p:nvSpPr>
          <p:spPr bwMode="auto">
            <a:xfrm>
              <a:off x="2524" y="955"/>
              <a:ext cx="768" cy="597"/>
            </a:xfrm>
            <a:prstGeom prst="rightArrow">
              <a:avLst>
                <a:gd name="adj1" fmla="val 50000"/>
                <a:gd name="adj2" fmla="val 32161"/>
              </a:avLst>
            </a:prstGeom>
            <a:gradFill rotWithShape="0">
              <a:gsLst>
                <a:gs pos="0">
                  <a:schemeClr val="accent4">
                    <a:lumMod val="50000"/>
                    <a:lumOff val="50000"/>
                  </a:schemeClr>
                </a:gs>
                <a:gs pos="100000">
                  <a:srgbClr val="FF99FF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00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Arial" charset="0"/>
              </a:endParaRPr>
            </a:p>
          </p:txBody>
        </p:sp>
      </p:grpSp>
      <p:pic>
        <p:nvPicPr>
          <p:cNvPr id="3382" name="Picture 3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817" y="1255691"/>
            <a:ext cx="3263227" cy="217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312" descr="data:image/jpeg;base64,/9j/4AAQSkZJRgABAQAAAQABAAD/2wCEAAkGBhQSERUUExQUFRUVFRcVFxgYFRcXFhgYFhcXFBcUFhcZHCYeFxojGhgWHy8gJCcpLCwsFR4xNTAqNSYrLCkBCQoKDgwOGg8PGiwkHyQpLCwsLCwsLCwsLCwsLCwsLCwsKSwsLCwsLCwsLCwsLCwsLCwsLCwsKSwsLCwsLCwsLP/AABEIALcBEwMBIgACEQEDEQH/xAAcAAACAgMBAQAAAAAAAAAAAAAFBgMEAAIHAQj/xABHEAACAQIDBQUDBwkHBAMBAAABAhEAAwQSIQUGMUFREyJhcYGRobEHFDJCwdHwI1JUcpKTstLhFRYkNFNiczNDRPEXgqNj/8QAGgEAAgMBAQAAAAAAAAAAAAAAAwQBAgUABv/EAC4RAAICAQMDAwIFBQEAAAAAAAABAhEDEiExBEFREyIyFGEjUnGBsQWRofDxQv/aAAwDAQACEQMRAD8ADLfb/Uu/vGrdcYqkG5cuhSYntW4wSOfhWo2LdIkFf2l++q+N3VvXEyx9YGS6RpPQmgvJDz/kb0S8G21N4gigWLzMWBzM7ZiupEIBxMAGfGtdiyua9dzajMROYkAE6+J0pz2TsTD2rK58RiFKqMwBQqIGsQOFSb4KmGwbXLeIxJYlUUZ1iW6wJ4AnSrRinw7O1OPIIwGytnfN1v377BrgzsO2KwW+qttdYB0GnKrWx9k7KxLZbT3GbjBvXFJHUAxNcrv2WJkede4ewQZOlRRWzty/J5gvzLn765/NW6/J9gv9N/31z+akTczfC4jCy7l1P0MxkiPqyeIjhXS8JjVuCRINStLdFq2sqL8nmC/0m/fXf563/wDjzA/6J/fXf56K27h8alF09KvpiQBR8n2A/wBH/wDW7/PW/wD8fYH9HH7y7/PRG9jUT6TAHpz9laW9roeDA1X2k0Uv7hYH9GX9u5/PXv8AcTA/oyftP/NRP514Gs+cHoaikTX2BN7cfBR3cNamdZznTX/d1j2VEu5GFj/oWJ/VP2mjWc8dawYiOVSmkVcQOdx8JH+VsE5pPcH0emvOtP7nYWP8th+Gn5NfzSCTp1g+6jnzvw5VXxGPCqWaABqSTp8am0VaKK7n4WNcLY+lxFpTA6aiK9XdDCgf5fD/ALlOPe/29SD6UI2hvu4B7JV05tJPsBoJh/lRuh4uW1ZZ1Kgg+gJND9Rdi2jyO391cNrFjD+H5C31n83pAmrFrd3CACcNhyevY2/5ar4XbWdQwEgiQfA1aGMPSu1J9ydJn9g4T9Gsfubf8tZ/YmE/RrH7m3/LWHFnpXnbE1FryTp+x7/Y+FH/AI1j91b/AJa1Oz8MP/Hs/uk/lr0ua17aq2vJKX2PfmVgf9iz+7T7q1OHsD/sWv3afdXmaTWZ6615Jr7G3zez/o2v3a/dUTC0P+1b/YX7qy5dJqE3SOVVbj5LKJIzJ/poP/otRtdHJF/ZFRveNQXHahtryXURS303mSzfCGyjMbasrFBmTvt9Fo04cqJbnaWLccMs+0kzS1vtsa9exSutp2AtKJAkSGcxPXWm7dWyUw9tWBBCgEHiD0pbqGpJJM6MatjCpryvAaylyTiuycHqJJjzIroGyti2SolJ05kmh2zMEmmgpy2VhwFGlegwpd0KSbXDK9nYdj/SWlT5WrBSxaZW7nawVjgcjQZnXnyrowtDpQXe3YoxOHKHhM+WhE+YmfSjzhFLZFItt1ZxRdnXwiOUYC5AX1OmnKqLX3ILawpAJ6TMfCurYzdi1dCN2hQrlESIMacKg25upbuOi5igyjp3iOvjSPqUMvA+xyzDYxlcMphgwIPiDNO2zt8cXPFT5rXuN3bti4gWDlGUnSTJ46dPto3s3d5PGqVHJu0RUsfcYdgYfG4m0Lgu2FEkQVckR1irmOwWKsLnuX7JWQIVGzEnkJo5uxs8WrMA/SM0M3zcl7KDhLMfOAB8TTE+nxxhqrsBjlm51YGtYVr05BPUnmepY8PjUeJ2M2GtM7NPULqAPXU1e2ZvFZEWUBzACfXnVbam8VlpQtrqI08iNTrSji0htJCpid6MWrDs7kqeqgwRoRR3YeLxmIH+Ytqeht/1oRsnBK7MrTp8fon4CmrZWzFQgqTIqcWOF+6IKc5dmS/2Xjf0lP3X9ahfBYwf+Qv7v+tOK2AQKjfBitJ9Lg/KL+tk8ia+Hxn6QP3f9aA7dx19GFt7pucGiIAJkAkc+BNdKuYJa5fvffy4m+PzSij9hSP4jS+bDihG4xCY8kpOmynhbd282S2pYAwY6+J6CmQblqEzXNWidDoPOpt0t3b1rKXKqGXUKGBJIkkyYJnwqO5sO5m7QXEykmTlObjwDZtOdKyihlLuJuO2xeRsli6yhSdAdPxPxph2DaxV9A3zxweBGQGPfShtC4ExZ5r2pB8s2o9hrqO7uARDoPpVbHCD5QFyafJHb3cxJ44y5+wP5qk/uvf/AEy5+yPvpttYdamGHFN+hi/KgfqS8id/dW/+mXf2R99aPure/TLv7I++oN79/DazW8KoZgO9cOqjlCj6x8Tp50oWN6MY/ee++nQIs+wAGhNYF/5RdOfkb33XvD/y7vsH31XO7979Ju+776k3U3zF5uxv/SP0HiM0cVYcM3lx+LYLaGrRhhkrUUVc5ruJbbCvfpN33Vodi3f0i7Ts2FU8q0OCXpU+li/KiPUn5Eo7Huf61321NhN32ckG9d0UnQ9BTacAvSsXCqoYgfUb4VCw47+KO9Sfk4ku18QRPbPXSt07JbD22LEkiTJJkmuY4ez3R5V1XdHTDW/1RWNl0vZD0rSDS26ypAayhAxJ2ctNezfoiljZUMdCDrGhnwptwtuBXosMe4rk22LgNRuaF7d3nsYRGN24uYLItgjtG6ALx161ye78qWMZXGZVLcCLYzJ+r8NZpptIXHva+BPzglWj6w0kajpInWlvF2XDEsQBpJCsDoZgSYFXtjbTW/ZAF269xRJa5pck8+kdI0ihm3rboue9cJUfRU6SeQrMmm26Xc0oz9qsmwAmCaa9nrwrmez96uzAz98yeGmnISYrpW6+07d20L8gJOXvGDnABKxzOvlRFHTyK6tb2HnZ5hAOgoNvaI7NujEe4GhGI3ugwHK+Cj3Ekcaiu7wC4FzuCFYNJGp5GQKvk6iE4uAOC0ysJWdoW1UXChMAAkCSP6UDxF2yVDm2AxJK5khteeuoP3VXtEOupZTP1WIgDgD0rc4G3pxPiXcmfMmk5NDjyxRW2MksXHMn2EzTXgTqKCYPDZRoDFHdnrzomJAZO9xktHQV6xqG01STWkKkbmuN71Xc2MvOdFN4AHkexyhvdNdiurIj+hrim/8Ah3tuEyPlS5cOYAx3mJXvfq5aBmVoLjdOx6xmKuNakKxHJkcqeemlCruOZLAEMuv1nzMfEn76j3fuXVwdtrdwjMgMNrB5x4UB3jN9kZnJPLTT8Ck5xH1k2sBYSL+JOujXS0+AM/AV13Yr95a4/sJgLijmGUj0OvumuubBfX0q8VuJtjhYfSgu/O3vm2EaDD3T2SdZaZI9J18RRWyaSvldwRbCJdEzZugmOMMMs+hy+2mpXpBp7iCu0cyk6FdQBy7vD04VFitpgKTpxEjxI+BqzsTY117BZELSW6c4J48P60WT5Pi9nO0q8gZW4QfECkWktxpJtCbb2sVaVkEEMp5qwMgiuw7rbbOIw1u6SuYiHA4BgSCI5cJ9aQ9s7jdhhWdsvaCGGXpOomTOnwq18nOy5z3GnukBeQOmunONK6LXYpKLXJ09btTq1D7T1ctHSjxYJomio8R9B/8Ajf8AhNSLUWM/6V3/AIrn8Joq5KnEsIO6vlXUN0FnDJ5Vy/Ct3V/VFdT3PH+GTyrAnyauT4oNZK8reKyqgDiGFxL2jmRip8PtHOmdflGa3h7mcDtQpFsjgWOgJHhxPlSnfuAemvsE/ZQLaWKn3n2n7gK1umlJS24Nn+qwxLE5Ne7sR3sQzsWYlmYySTJJPEk860KVc3a2eL9+3bY6Nm4GCYVmCgnmSAPWrW18fGIm2MnZwi9RlM5uAg+laB5Mi3exzWcRbIJjMFYdVJ1GtQ7c2vcxV5nYtlk5Vk5VHIActPbRzbeyexwtm+x/LXDPmrrIJEcY5+Ne7cs3MHh7NkEKt60XuKBqx4Q/jy5e6q6VdlrdUKi2/wAc67D8mmzLV7ZwS4CT27vElRIIEGOIMQRzmlTcnep7NvsXtW3wxuTcYrDAES0PIgiAw56aHhTbuPfVcJcZJydvfKkyTlzd0knU6UPKvaFwfI335uMqqiO1pAQOzDIgdeBi2BmCgaTI8udL1mwgP0mHDgdOtDt4MWGxBuEkmcmpPAQQfAamjuzbSsgn46e2DSaTiXyTuRpng6M0COPrXvzhp0Mz+BrVprKgmQ3nI+6p9nbEzEM/dQGZPFugA+2oXudIFqGrZ3ZtaCJcL8mIOkxqpQQAOf2zUmDwbFmCjuqfpE6E8wOelAL200m7kYqysEMafVDCPQ0Gwm9Fy8fmgY2llwLimGOsnXkZzeyr1KEhmTU4po6EbpU8j4g6VZTETXOd3rLWLxtC81xSpJzawZ5GTM0x7Q2mbduQdToPDxpvFNydC00krDWP2xatfSbXoNW9g4etBH2vev3VS3bKW57zNIJA4xyHvmqm79pLha4wLFIyqNSTrJjnFQ7U2jdW6kqitIIHbsWAnTPbnL7JqOrz+jGSit6CdPgeWpN0g02DtoMsaDz+yhW1dk2yCW0UAyOPn40Yw2KzRI/HWo8cgFt2H5pPurxmLq86yq5N2+PJrShHS+DnVzZ1lbmaymXLOpMk9dOCjw4017AxyyAdDS3chR7p+/pWNj1I00I+PCPbXv8A0INbHm/Vlds6rYugjStcdhFu23tuJV1KnyP20obvbZJWCZZTB+IP46U1WcVmFBvemHW6tCPs/Dvsy81ntFcODct8jCnKZXkYjhpoa82htO88aXRzPfCo5k8Ikx5xTZt7Z4u29Ftl11VnmFnQkEazFJOIxOIRYtsI686VywUR3DktUypt3GXFsvnMHLoAxIWSAACROk8aZdkuq20C8Ao+8n1OvrS9g8MxJa4czH18aL7OxasAVII8PxpS0Hydl5Qy2Hq/aOlCcO9FbR0pmIBlhKh2ifyF7/hufwGplqttZow1/wD4bv8AA1GRQ4rhQYHkPsrq25/+VTyFcswtyY8hXVd0P8snlWBLk1MnxQbrKyKyqgD5y2ntAfRXidJ+IoXiToamZT2kmOtQXzpW3hjSZf8AqGWU3v5/j/oT3a/zFkDMCWAGUS0nRYHnFXd48CLeMZLj5pMsQAvHkKh3QYjF4dhllXDd4wIXvMSfIGoNqWmbE3AQZLtx04kwfKIM00jKGDfO49s2EuByyW7TKWYZMsT2eUCJB0kHlV/5Ttprce3Kqr9krCPpAMQQCekZtPI0M3wxdy7iLOmb8mmRR3p1KmI4yV91F9/t3r+IxFu5btaNato2qwjCV1EyFAA1jlXWkSKWEwNq5azZnDIyZ1IGWC0HK3I8KZ9j72jD4W5ajNmZsg5QQvP6us6UW2d8myDDm2+IbM5zHswB00ltSJE8qD7X3BvWCOzIupwngw0+t4UrLJCXDDwjKAIx23GawLTopCgQ3PTpPH+tX90Np6dnqSJ48pIiPDUmq2Owwz27QDOtue1gHiZzMvOBI9lR7u4bLjMqHMNQD5FiPcBUR0u7KzTHKzemCNOvAxHWiFnFl2kkkDqfsqjhbUXLgERofUgSPb8a92pi+ysu4H0RA8yQB7zWxgxw9NTSrYxs0peo4c7i7t/aFy3iXa2SJboIIIGh9SazZezcRiLRuJlILENwkQc0KDpxPGajsPYa0rXmYXcxOk95W1GkEKdeHlXqYpgM+HzJatRbke0m54HX21lZWrtGzjTUUmEd1R2LuHBDzlg8aMbYxeZhHBR7zrPwpfwOJa7cNxjqY9w+NHdmbFvXMR/1FNpgSZXvqdNJH0hx8aJ08lCVyKZYuSqJvsXHPZDvHdMAgGJ0JInly4VUfbbXWzmIDQi/VWOJ8Tx1oxtOytmw1sd6SdY468YpFLZWAGgAb2mp9uXI21a/1BJuWLCo/wC+TpWH3ptHKCHDFQYAzeHEGqO0dsG4yIoYIxMyNTlEgHpy0oMmCg27vGLeoA6AtoOcx76KpiAXAyzrlBgjhxY8ImD/AE5K4v6X0+KfqRW/a96In1WScdLYuY52DqBqCOnmZPrpQQXwbjDo5Pu/9+2mfbCFWWB3QBJ5sSOXKOHLnSvs+1+Xu91jBBCqJ4gH2edasHXLE2uyDmxsTkvAEjvLHrxFMTb5WrEqczsNIUaT0LHT40h7RxdxHBKFNZBLAmePAffU2y9hXsQvaRltye8fra/VH1tefDxpTPOKlqTGcUXVMu7U31xF88QluQcijQwZAY8W5eHhV6zvVh2AzpcUxrADL6GQfdVWxuqLgGS5w0bMIg8vSOdQbS3NvWlLZcwGpjp1A5ilHkjN7sYSceCvtXeU3AVtp2anQmZcjpPIeXtobgcc9ppQlfgfMc6hNaXGqVFIq5N8jtsffg5lW6oAJjMNI8SDyp/w+LBr5+fFGTHLSup7n7T7TDrrqncPpw90eyr3pK8j2lyqm3GjC4j/AILv8DVFh7506VpvA/8AhMR/wXf4DRYuyKOSWG+j5V1fdAf4W3+qPgK5SOXlXV90/wDK2/1R8BWC+TTy8BqsrWayqi9nzNfPeJ8PtqtiDpU14d70Hvk/dUca+Vb+JewB1crys9s3SuUgkEcI4iie0duXLpVmJzhMmaZYjnJOtDUWsY86MKjbucsLcvNqyxbQniCdWIPUD+KmfdvAMbhCyQTngs2kmARHDTX1qruVs8ZLKkA6sxBMTcgtl9IA/wDrXQbFpLRNx4Uvx4/+6RlcpOh6EEoqytc2aY5+o+2l/aG0bikpkYmNDyn80+HjTVd2wuWVYMPA0qbf2uqgkfSgx7KHOOkIlYuYlRaL3pCnIQo5hnIMehn20M2EjWcVbZhoxJEfmlWn2RPrQnaGLe4wEzqdOPOZ86Jbul2vpBJYSig/VLGDpyjUUaCrkUnvtEfsNftLcNxmVM5EAsBoBHCh+82JQ4N8rKS9xV0MxLcfhRm78mVtu/nYuRqTrrx40l7Yw93CXCriI1BjRh18aaXVtQ0JbVQv9EtWtve7JdobNt3rSPZYKyqq3FPEMqwD4efP1NUm2p2KrasQwSXvHk0wpUzxWDr4HwobtGz2mtvmOA4HwqGyOylPrMO+ei8lHnz8hS7amrGfixh2YROggSYHQToKddj38oJ5xA9aR9mmjwx5QR4TXPgtj+RY29i5U0kYK4XckzAbpPPTT2UX2hjM5y5gogszHUKo4mOZ5Acyah2beIB+bYYOB9e8Gcn0BCL5CfOiY5rG7ZGeOukhmQACfowOOVudxQYE8+sc+etWLV5+1IIMm8VHAd1X0YL04+eU+iom+J4XrIt8u0tAqRrOqNKus6kc+lMWxN51vXSjhe0JDZgYRlJBzJ+bprFHWVS2Fnja3It4LxCE9CkHXWdAevAD8GgWyB2ePuWyZm2usRJHnRvHY0XIYDukjKfKQc3n900s4WRj54nnHDUT68BVZXROP5Iv47BjEbQtWT9BRmeNNIzEeZED1roF0gL2YAAyiANAANAo6ACuc7u4gnGXrrgg5HIB0IJIgewU433um8qZH1jUQAPfNI5U5Mdgr3CNwBAGCj/dHTn+PCoP7Xy6HVeR6D7Y+FUsRhsSHZVXN3upiOsgUN2qjWWjRs3EcgentPHxpScWg1Eu17iqHJRbgCuVBOpzyxRTEgAD0nwpJxe2c9nXKC7ZoCgBUtjuoo8WPmYqTbeJJtyCQVMDUgrOjL5ffQC5aGUHWT48I4+2mMW63FZ7Mri5J8z/AFp53A2hluNbP1xI81/oT7KQ7I19aZ92NnXXuq1uBkYMWJgDw6mdaPLgHE65hnr3eB/8FiP+C5/DFQYdqi3lvRgsR/xN7yBUwfP6MsznWXQfq/bXVt1B/hbf6o+ArkyNy8PurrO6p/wtr9QfAVjy2ZoZeAvXteTWVFi58ws0kk8ZrLY4+daWxp7a2RoFehgqihLI9UmzZjWttu8OgIJrUKTRPZuxrzkG3bzDq0BD11aAfSpe5Qa9ipcawqoxFxGVxBhpZpzD9quj7Vx6dmbLAsSI4Tp1oFunstuxQ5UAQhcyktmhpIDHhbXXproKI7UsA94fTUyp8uR8CCQaWjH3M0IO0gVtfAnCYdFtmblxgFkcF4nT7KRtvYu6JVx3pgHrPMDTl4UW2htBu1zXXypbkjWdddBwHupb+cnEXS5mNYJ5c5PnUO2RkaiqPTYe0FuAEfmmAdePEjWju4NonF2gsBu+2pHEIzE+PDhUOF20QYYK9oGMrQB6HjUeB2oiY61dQC3bFxDBOgVgyOZP6xNQudwMfsdjs3LwNxCwaASrAiB3isaKJ4TwpN302VdZHgi6tvvC4WbMdJYQQQB4A8uAo9tvagAgdsvUoVUHgfpMQDVHau3gcM0oUGUjvRJEcdCaib+wyobWcssXu7pppPlHSoMMe8REEEyZmfGobd2MviD8Ku2sQhgZRnP1gdYGgBHlzqIqmLS3DeBPCiGPQlCwIGQEmenE+tD8GYqDeXamW1kGhfj5CjxruDuuClsWy+LxBReEhnP+1eA9/wAK6bgWSwvZw69MykT5GINI3yT4hFv3lcaOg9xroKYXDWLhuEudeZdwNOUzGlLz3Y3hXtsXtuWUvKUX+BiB5kCBXO7zPhr41KlCGX28j04+2uqjDWb0uty4igknK7qDPUSB7RXNN+MQhxICahUAn1NDxbSpE517bYW2fjbrBGBGUljGhkrxnmPpE+lUsXjTbvvcGkED3AGtd2jmtjuklDd4H85ABI4evhUG0sNFtufj1gxWkt4szL0yRfwu8Ia545TB510Ft5yFSTlBVYYLmljEeA8z1rjuz7PenmNR510fdXbAJRGXMjAgRxUgSRrSriP48l3YQfbN4PH5V3duMW8qg8ZynQeJoFvTtHs1VmktngxxgyD8Jpm2lty1aBFtGL8BIPHrFJe8OGYorPxLgkdBqKXnSdDDl7XQK2liC5IUcYPhpzod80IOYjNpm5x0HvivGvlnMHQaDy4f1qe5hXgktOXTh0gyPDUa0SKpUJt2ytsOwGJBGs097spkzDy+2lfYdgSGPJdfMsT9tMODxgQO54CIHUzoKpN+4NFfhjrh20mhu8+0LbYW6q3ELG2QFDqSe8swAdaVbnznFq2RTkBgtMIDE5R1050Pt4PsmKuAGH3e+rqdA9JoOPpXXt2j/hrf6i/AVyq9cUx46T49K6pu6f8AD2/1R8KzpqmNTlqQXBryosxrKqCPmctOvWvbOHa4yooksQoHUkxUQOgpv+T7Z2a810jS2IH67D7Fn2ivRRV0jPb7hnBbnphrYbKt+9plzT2YbwXmBqZPTlRKzaa6yrcuZ+zGd8pK28xJC2woMZRBnjMCasY8sdCdDp0OvQe71qXDYfs7TdSGYxwmNB5DQelM6aB2G91cUFtrYbUFQVjipiSD4HjVjaeyJOjHXjpNT7M25aS2qXE7MKoXMNU7ojUDUe/zooMriUIYHgRwoLSvdDcJbbMQsbuKjMTJPSeHspNxW73ze5cWYg+0E6fGu2HDUlb67MGdW5XFKHzGoPnHwqYwjfBXLdWIeP2OLihlOV118DGnt8aG4jDywU87ZB8wKJ3toAANwGgaeAJB1HmAfUUDuYvNcZwZCqfaQQB759KDmiuUUxPsxx3G3uvXFbDuFdragqzcSoOWCecaa+NR70DE3VYvCoOS8KE/JlhGbFO35tvX1YfdTZvvjVtYcoTLuYA8oJNAlFVbGYSek52E7/goy+6reGwckPOnADyqijnQSAZkz1iNfxzq9/aYGpGvMgaH8eM1RXd0DdPaw4LgRSzGABSrtjH9o4PIcqtbaxx017oE+p0oGql210FFgnLgo9tgpu/tprF9Sp7pIDL1mVB9Jmuk3Lty4mZHuZDxVIgN48DPnXMl2eFg9CD7Nad7WJt3kLWnKt9ZQYIPiOfnVs2GUN2MYZVsyDGbXe0hFxmnlIAIHpxpBxuM7S4z9Tp5DQUxbUwMKzMxZjoJMmldrMfjSgYocyK55N7BLYt7vQYPgeHqKYRhGvKUtqoGkn6Kj1NKuzrZz10jCYfs7Itn6QEnxJ1Ps4elHc9MaMnqs3pJNcgnA7pH61wacQo+0x8KZ9l7rXrYW5asuygzrxMggkA6xrxiKZ9nbPt4LCribhDXHtrc1gKoKjh48BPnFDF+U4OkoonmZJgzqP2ZJoEtS5D9P0+XKlPJOvCVFbaWPNlgL1p1JAIiGBB6FTFC7iXMZmS1YuOSw1IhVA4SToOupqD+9Fy8gDcA7suv1W+iCsRI4z41YwG1XtOHtsVbw5+BHAjwp6HQvJBOWzCZMklJxUtv03Am0NxXw7lWAVyJEyU/WRhxHh8KqYvZN1Vc5UYQR3Q5PKCAD4D2Cu47L2hbx+HOdBM5XU8mjip4ieIP3VzberBNgbuQtmUqXV/9o5H/AHCksmNwdAMmTNhWqPuiJOzbv0vOPQaVPtnElUtoOLS5/hH21ravZ7kgRmOv30RfBi5jbCHgV+BY+vChJe40oZNcFQ4bCdVwCoHUsBnYAg6znMx6ilne1FZRcR1LKADBE+Bimt9nKMxUov5IjgRJ0yjU8ePCgK7Ci3o4CkfQy+2SRM+tdJK+RrS2qoQ2x3Wuvbg7eW7hFzuodCUMsBMQQ2p5gj2GuRbawHZXSo1HHT1qLA3tIoWSCnGwCtS0s+iPnifnp+2v31lcBz1lL+kF0FKxs0vazgiNRrI1HEE8BT/uVh+zwikjVizn25fgopa3fWbNlYBDX7haYjKFE+6nzD2AiKoEBVAAHDTlXoMO7M/LFKKo8DA3ZGpXUeGmn2+ys2rjIttOkiPsoHj75VxHCYOsERLIZ5idI8ajbGu6gu4AaDlAgQGEEkyeMc6YdgENGNvLlOfVeEdSToKYNl3L2DsJ+T7UMWZ1DAXVLGRkDkK4jQiVOnOaWNnXxcxNvQN2bZoJ0zDgY8OMeVMO8W0EFti4RoBMNmUmNYUjn5UtlnTocwY7Vs1xfypYO3cNq721txowa1MeZRm900J3w3xwd2x+Tvq7SGUKGJ6REaGOtc22ut1rguOjFbg/JuVPfVeQnjl4eR58ao3FIGkDr1+P4ii446kmUnKm0dJ3JGG7MPFp71xpHasMwgkEW0IOU8deZ5xW+/m59h7DXra9leEuFUALcPFsyjTNAPeHrNc62RvPdwrwuV0kFrbAFSevUHxFdNwW0kxSLdU6GIX80jisdQZpDNak2hrFonHSc83R3l+YtccoX7S3CCYBIbQseQEN4/Ghm2ds3sVc7S6ZbkPqqOijkKsb0YVExD9kwa0CACPoq0Sbc8DGvD40JF2B41Md9xSVr2khJA1M1pmqPOTr+POvW0FWKEuFEt3tY0/r+OtEUwwbQCqmBt5p9k0YVgi+ftNaPTw9oVIgs4O4plWgqQVnXUGQfCtWwd9IusrrmYhXOgY8TBP0h5SKy5iyDxit7OKJIJTMqQCYzFQTwEmPLSrzonYgxmLc/WOaIJGmh4gDx6VS+aczPrRHF49lMrAzCSTbQEyZ5SY4VStOWYLEyYiYoD0oqwvuvgA93MRItiY6sdF+0+lM2JusYDJB45gdI58uPhzqnspUshgisSxB9F0kk8F1qXaWP6H/AN0hllrnsYPWNyzV+xm+m9BxBSzbJ7G0qqJ4sVUDM3lHDzNLtrDFFhmKjXTxIg6DqIGta2rxBJ5nnzra1dA1Ik+PDl/6p1QrajY1MI2WUZSAY5zzjx8quDaE6AAR00nlQq22n46RU+HwzPmK8FEn1MADqSeAp5VFapAqbdIfvk7xpDXumRfbJj3TQj5V9oK1q2BxFwiecFTmHuWimxML2GHKkd9jLmeGkBfT4k0ifKHiyXsr4MT5yBWR1ElPI2hlxrHTBWyL35UeJA9oj7qObUYo1q8oMow9nE+7MPWlPDXiDmHEEH1mfsFN9tGxOHt5e6XILSpgAE5sp8xpQFBykkgeGagnfYL3rrPbDKiXbb6hjObWPSPuqucU4tnMAmuigzpW+6+FZcMcrFQbjkDwzRqPME+tQ39mu7Es0gVSca2NaGW4pidtrHHtj0gcqq2RGvXzo5tLd85neeMBRzJHH0++oLOGEd4EHpwo2Pp9VJ8UJSy+5tcg4XfP2H7qyivzRenvrKP9BDyyPqZFbd/FuTatrAUsJgCSM0mTxOk10V7gIAnUiYGp91cz2Mjm4mQZiCNBxjgR7Jp5w75WJMac+pOgHkB9lE6bhgMjboqY/ZV+4xyJMrxkCOaySaNYDcV2E32FtfycKveYqhDQZ0WTHXhUT7YIB5x901a2hvGMudmgETx5canNOUdkFwY4z3ZexFnDYVCbQAbm5MsfCTw9IqlsjZl/EMWxa3TaDA27QQQY1DPm4jw5+XFD2zte9iGASUSRBkgkzpEa8a8TCYsPlN+4p0/71znzpNryx1W9oRsa/lPXM2FsoLpc5oU9O6iBFGg4EaDlS9jtzr9pFYDtPzxbVmyHo2mvmKitfPBdW4t4teHcQl87agmBmB0gn20/YvGqFtu94yUXU3uyzSAS0IOJ4x402s7wpRj+4BYtbuWxxvGJFw+nwq3s7FOAyh2CtxUNlnrLHRBHE8Y0q/vbtGzdulkBz6DMHV1IE6khQSfGgBbWl3LVJyrkBJaHSYQxeOGXKoBERMQI45bYP0FniT3m59KHEdK8bWszT5VDKHo10FeXTpXoHsrEWWAAMkiuOC2zUhda1uYjMx6UTwOBUDvat0nQefWpLVgBzIBiOWlMT6yMajHehhQdC9dvnMZrbD49lMoSpB/GnOmTF4K0Qe4o6x+PfS7icDkfw5UOGd5HRVxa3NLtxm1OtbYVsrg9DXqiq2KuxTE41G2UGlMY3E8x6ez8caq43E9KjXEAqCOlVjLGAJ+zxNZ1UY8cbnO3yXbODd1zKjFTzAn4VHdtFNGBU9CIPsNPe5myiVtSNJzfb9tdE+bqYkAx1APxrQxTk1bRquFHFdi7Fu4kxbXQcWOir5nr4DWm7B7v2rY7N2Yw2aVhSWgeeg0Ap5bDqBAAA6AAD2Cg+0dmFiTbI/VOmo5g8uXGq9RKeSOnsGwKMJWCr+IAZ1kGACe8CfWOdcx3vY3cUiLqSoUDxZjTjhcda/KDL33LAkGe8JUzy5e6lLD2C+PzMIyIGIPIkQAfIk+yk+ni5vS/JbqqirQ0bJ2Dh7KBYR3+szQSTzgHgPCrjYvJdtyqtazd/K3fy9FHLlz68Kr2N57FsZWuarAIyuTpoROWD5zVg73YYj6T/sGtRdTCHtSM/wCnb3saLeHsXFd7F1bilpZRANssBAK6FV6EilLbG8CoxSzbNwgwzE5VkdObe6rmzNuWmS4lgsGuZELZD+TXvZmA56E6dTQuymHVil28kqYgjLw5liOJ5686AsWNfiPjshmWWb/DXPcEYHCXrjzdY8SRrJAP1QOQo5iNjJcUD6JHAjj69RRDDJh4/Juh8EeSfRWqPGaL3WIJIUDQgdZnwB5imFnxVVMVeHJdpire2LeDEBQwHMEQfbWUSxO1ArlSCSNJB09JAPtAPgK9q23k71JeDmamm7Z+3s1sBjD8PPgAfHypUCUY3fw4a+g5Alj6CfjFZuHUpDcqoL3ccVEhSY06knx1iajw+FZwGuagnKqEyF0B4jidfTLRBUS4GJBmfyY5ETq0etS4NlZvo8DdbTrOROWgjN7K7I/Uk4xfBo9Ni9JLJkT3dV+vH8m1nEKb1pPoZUnMSDAEtoIjiW0PhWhuqLtwAcWETEiEBYT56QOlVWuflVH5y5OAOjKeunKtsHkhhzQsAZkszP8AWPgvrwqq/HT88/2GnBdJkV/G6/du0alwSVH0gwM6aZhpHiOPrQrG70XkQWYtKba9mLgRS+UCBDEaSI1HGrOMuwzeIUn0P3UG26CTbYxJTKfNDl+EUKMr5KdZicVce1/5YMDkma3ry2temiGKZyivYrU1k1JxsTVzZI789B8aoM1XtnWyVOsa+4Cqy4Lw5DWHunhGpP4+6rOMbIuYEajX2TFRbJw9xh2iwAhHeYwoIM0Us7F+crcOdObHJqvmOnlQWkNJWgFY2mMxnWQOfiKgxOKDqJ4iBUN/ZDLOVkaDAhhm/ZqqoYNBGoOo510a1JoG7WzCOzsAbrZZyiCS0EgAcyBrE6etebR2AUJcXEuIOEGD6irOydqCzclpCsMpI5agg1NvBtjOD9FgeDZRm9SONaGeclNJcHRjBwbfIuG66sddDTzuFsT5xYuOeJuBAegVQfi3upGbUfCup/JN/lHP/wDVvUwv3VaEU5bizVO0O+yMCEEAaKIFEWuRVe28ACtGva0aW2xZG916pteitrt7WqNy7rVEyzELats2r1wWgFBdjp1JkxPD0qHDuuskAgAZjz1J9k9aubyW/wAq3Qww9kH30IS0GDAiQRw8opqkqcTPk3bTLSbtW7v5TtWhtdACOPI1es7p2OZvftLH8FVNn3WW2FBiGIgAcOMayefWi1qfzm1/3MPgaCukcrewX6mMdtyXB7FS2D2bXRJk6qZ85Uih2N3TVmLC6wLEkgqr8dfq5aJsf9z/ALb/AGmquKxLAQrGOei/GJ99TPpZ1V7HR6iF3Qs47dm4p7rI/hOU+s90ftV5s+5iEuolztAknRixTQHVNcsjwow+MM6gHyke4zPtFQY3EZ2UidFY68dYXlpzPOl4dO4zVruElli4umV2XMS3U1lWLKd0V5WksVoR10JKCimy7uXtY+kwS2p6Z21PsE+lZWVjraNmklbSGvDYfVWBGUqFTjMTx4eFabNwglu6C8kAyZ+k0jjBE9ayspKa0vY9Riyufy7W/wC1UQbTtquMthDIC2zwPHLcnj4/Gq2zlBzNAks2usnU8RMe6srK6tLpFekk8kU5702UtvKFcdSuvuI90UP2wncE/VuOPb3qysrlsJzm5Kd/f+UDBzrU1lZTPYxXyeVhFZWVxBrVzZuLytHX3VlZVWTF0zq+4RT5rA1GdhMcdZ+2imMKWVOW2YIM5co9smsrKH2aNGPYXreGtZAxQA8pAPwrn+JBN52PNifbw91ZWVXpIqWSmVz7RKuJear5jHrwr2srRnvJiLPM9dg+TLDZMEh/1Hd/TMVHw99ZWVbBvJ/oVY3Yu/GnOoFaKysqZMvHghe5VS+1ZWUOyzFfeO3wPpS4L0A/jmBWVlOwftEcq9xPgb5kjq4+E0wWmrKym8XxFMnJu92qt46GsrKtLgqgdfOk+tQG59L9Ue8kV5WUIIF8Lb7g8qysrKOCP//Z"/>
          <p:cNvSpPr>
            <a:spLocks noChangeAspect="1" noChangeArrowheads="1"/>
          </p:cNvSpPr>
          <p:nvPr/>
        </p:nvSpPr>
        <p:spPr bwMode="auto">
          <a:xfrm>
            <a:off x="0" y="-83026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pic>
        <p:nvPicPr>
          <p:cNvPr id="3385" name="Picture 3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2463217" cy="163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29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9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488924"/>
              </p:ext>
            </p:extLst>
          </p:nvPr>
        </p:nvGraphicFramePr>
        <p:xfrm>
          <a:off x="1835696" y="1484784"/>
          <a:ext cx="7122418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Document" r:id="rId3" imgW="9363186" imgH="5314992" progId="Word.Document.8">
                  <p:embed/>
                </p:oleObj>
              </mc:Choice>
              <mc:Fallback>
                <p:oleObj name="Document" r:id="rId3" imgW="9363186" imgH="53149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484784"/>
                        <a:ext cx="7122418" cy="424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51" name="Freeform 35"/>
          <p:cNvSpPr>
            <a:spLocks/>
          </p:cNvSpPr>
          <p:nvPr/>
        </p:nvSpPr>
        <p:spPr bwMode="auto">
          <a:xfrm>
            <a:off x="6050304" y="5085184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9253" name="Freeform 37"/>
          <p:cNvSpPr>
            <a:spLocks/>
          </p:cNvSpPr>
          <p:nvPr/>
        </p:nvSpPr>
        <p:spPr bwMode="auto">
          <a:xfrm>
            <a:off x="6050304" y="1844824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9254" name="Freeform 38"/>
          <p:cNvSpPr>
            <a:spLocks/>
          </p:cNvSpPr>
          <p:nvPr/>
        </p:nvSpPr>
        <p:spPr bwMode="auto">
          <a:xfrm>
            <a:off x="7303987" y="2564904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9255" name="Freeform 39"/>
          <p:cNvSpPr>
            <a:spLocks/>
          </p:cNvSpPr>
          <p:nvPr/>
        </p:nvSpPr>
        <p:spPr bwMode="auto">
          <a:xfrm>
            <a:off x="6037805" y="3140968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9256" name="Freeform 40"/>
          <p:cNvSpPr>
            <a:spLocks/>
          </p:cNvSpPr>
          <p:nvPr/>
        </p:nvSpPr>
        <p:spPr bwMode="auto">
          <a:xfrm>
            <a:off x="7313785" y="3717032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9257" name="Freeform 41"/>
          <p:cNvSpPr>
            <a:spLocks/>
          </p:cNvSpPr>
          <p:nvPr/>
        </p:nvSpPr>
        <p:spPr bwMode="auto">
          <a:xfrm>
            <a:off x="7452320" y="4437112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DD00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SG"/>
          </a:p>
        </p:txBody>
      </p:sp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160972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4152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1" grpId="0" animBg="1"/>
      <p:bldP spid="9253" grpId="0" animBg="1"/>
      <p:bldP spid="9254" grpId="0" animBg="1"/>
      <p:bldP spid="9255" grpId="0" animBg="1"/>
      <p:bldP spid="9256" grpId="0" animBg="1"/>
      <p:bldP spid="92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656389" y="265194"/>
            <a:ext cx="353327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Types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of Variables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22989942"/>
              </p:ext>
            </p:extLst>
          </p:nvPr>
        </p:nvGraphicFramePr>
        <p:xfrm>
          <a:off x="1619672" y="1268760"/>
          <a:ext cx="6816080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06688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475656" y="312738"/>
            <a:ext cx="446449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Variable Definition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475656" y="965041"/>
            <a:ext cx="7416824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327150" indent="-1327150"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0" indent="0" algn="just">
              <a:defRPr/>
            </a:pPr>
            <a:r>
              <a:rPr lang="en-US" sz="2000" b="1" dirty="0" smtClean="0">
                <a:solidFill>
                  <a:srgbClr val="FFC000"/>
                </a:solidFill>
                <a:latin typeface="+mn-lt"/>
              </a:rPr>
              <a:t>1. Qualitative variable</a:t>
            </a:r>
            <a:r>
              <a:rPr lang="en-US" sz="2000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When the characteristic being studied is nonnumeric, it is called a qualitative variable. Examples are gender, state, country etc. It is </a:t>
            </a:r>
            <a:r>
              <a:rPr lang="en-US" sz="2000" dirty="0" smtClean="0">
                <a:solidFill>
                  <a:srgbClr val="C00000"/>
                </a:solidFill>
                <a:latin typeface="+mn-lt"/>
              </a:rPr>
              <a:t>discrete</a:t>
            </a:r>
          </a:p>
          <a:p>
            <a:pPr marL="0" indent="0" algn="just">
              <a:defRPr/>
            </a:pPr>
            <a:endParaRPr lang="en-US" sz="20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>
              <a:defRPr/>
            </a:pPr>
            <a:r>
              <a:rPr lang="en-US" sz="2000" b="1" dirty="0" smtClean="0">
                <a:solidFill>
                  <a:srgbClr val="00B0F0"/>
                </a:solidFill>
                <a:latin typeface="+mn-lt"/>
              </a:rPr>
              <a:t>2. Quantitative variable</a:t>
            </a:r>
            <a:r>
              <a:rPr lang="en-US" sz="2000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When the variable studied can be reported numerically, the variable is called a quantitative variable. Examples are age, amount, no. of children etc. can be either discrete or </a:t>
            </a:r>
            <a:r>
              <a:rPr lang="en-US" sz="2000" dirty="0" smtClean="0">
                <a:solidFill>
                  <a:srgbClr val="7030A0"/>
                </a:solidFill>
                <a:latin typeface="+mn-lt"/>
              </a:rPr>
              <a:t>continuous</a:t>
            </a:r>
          </a:p>
          <a:p>
            <a:pPr algn="just">
              <a:defRPr/>
            </a:pPr>
            <a:endParaRPr lang="en-US" sz="2000" dirty="0" smtClean="0">
              <a:solidFill>
                <a:schemeClr val="tx1"/>
              </a:solidFill>
              <a:latin typeface="+mn-lt"/>
            </a:endParaRPr>
          </a:p>
          <a:p>
            <a:pPr marL="457200" indent="-457200" algn="just">
              <a:buFontTx/>
              <a:buAutoNum type="alphaLcParenBoth"/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Discrete variable</a:t>
            </a:r>
            <a:r>
              <a:rPr lang="en-US" sz="2000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SG" sz="2000" dirty="0">
                <a:solidFill>
                  <a:schemeClr val="tx1"/>
                </a:solidFill>
                <a:latin typeface="+mn-lt"/>
                <a:cs typeface="Arial" pitchFamily="34" charset="0"/>
              </a:rPr>
              <a:t>Individually separate and </a:t>
            </a:r>
            <a:r>
              <a:rPr lang="en-SG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distinct.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 can only assume certain values and there are usually “gaps” between values. Example: Children in a family, number of students, number of employees etc.</a:t>
            </a:r>
          </a:p>
          <a:p>
            <a:pPr marL="0" indent="0" algn="just">
              <a:defRPr/>
            </a:pPr>
            <a:endParaRPr lang="en-US" sz="2000" dirty="0" smtClean="0">
              <a:solidFill>
                <a:schemeClr val="tx1"/>
              </a:solidFill>
              <a:latin typeface="+mn-lt"/>
            </a:endParaRPr>
          </a:p>
          <a:p>
            <a:pPr marL="450850" indent="-450850" algn="just">
              <a:defRPr/>
            </a:pPr>
            <a:r>
              <a:rPr lang="en-US" sz="2000" b="1" dirty="0" smtClean="0">
                <a:solidFill>
                  <a:srgbClr val="7030A0"/>
                </a:solidFill>
                <a:latin typeface="+mn-lt"/>
              </a:rPr>
              <a:t>(b) Continuous variable</a:t>
            </a:r>
            <a:r>
              <a:rPr lang="en-US" sz="2000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2000" dirty="0" smtClean="0">
                <a:solidFill>
                  <a:schemeClr val="tx1"/>
                </a:solidFill>
                <a:latin typeface="+mn-lt"/>
                <a:cs typeface="Arial" pitchFamily="34" charset="0"/>
              </a:rPr>
              <a:t>can assume any value within a specified range. Example: Amount, height, temperature etc. </a:t>
            </a:r>
          </a:p>
        </p:txBody>
      </p:sp>
    </p:spTree>
    <p:extLst>
      <p:ext uri="{BB962C8B-B14F-4D97-AF65-F5344CB8AC3E}">
        <p14:creationId xmlns:p14="http://schemas.microsoft.com/office/powerpoint/2010/main" val="3819672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8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126800"/>
              </p:ext>
            </p:extLst>
          </p:nvPr>
        </p:nvGraphicFramePr>
        <p:xfrm>
          <a:off x="1552575" y="1484784"/>
          <a:ext cx="7291388" cy="612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name="Document" r:id="rId3" imgW="7921606" imgH="6664120" progId="Word.Document.8">
                  <p:embed/>
                </p:oleObj>
              </mc:Choice>
              <mc:Fallback>
                <p:oleObj name="Document" r:id="rId3" imgW="7921606" imgH="666412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1484784"/>
                        <a:ext cx="7291388" cy="612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37"/>
          <p:cNvSpPr>
            <a:spLocks/>
          </p:cNvSpPr>
          <p:nvPr/>
        </p:nvSpPr>
        <p:spPr bwMode="auto">
          <a:xfrm>
            <a:off x="6218262" y="21897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Freeform 37"/>
          <p:cNvSpPr>
            <a:spLocks/>
          </p:cNvSpPr>
          <p:nvPr/>
        </p:nvSpPr>
        <p:spPr bwMode="auto">
          <a:xfrm>
            <a:off x="6228184" y="27993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19" name="Freeform 37"/>
          <p:cNvSpPr>
            <a:spLocks/>
          </p:cNvSpPr>
          <p:nvPr/>
        </p:nvSpPr>
        <p:spPr bwMode="auto">
          <a:xfrm>
            <a:off x="7442398" y="32946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7452320" y="39042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21" name="Freeform 37"/>
          <p:cNvSpPr>
            <a:spLocks/>
          </p:cNvSpPr>
          <p:nvPr/>
        </p:nvSpPr>
        <p:spPr bwMode="auto">
          <a:xfrm>
            <a:off x="7370390" y="43995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22" name="Freeform 37"/>
          <p:cNvSpPr>
            <a:spLocks/>
          </p:cNvSpPr>
          <p:nvPr/>
        </p:nvSpPr>
        <p:spPr bwMode="auto">
          <a:xfrm>
            <a:off x="4932040" y="50091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23" name="Freeform 37"/>
          <p:cNvSpPr>
            <a:spLocks/>
          </p:cNvSpPr>
          <p:nvPr/>
        </p:nvSpPr>
        <p:spPr bwMode="auto">
          <a:xfrm>
            <a:off x="6218262" y="5542559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sp>
        <p:nvSpPr>
          <p:cNvPr id="13" name="Freeform 37"/>
          <p:cNvSpPr>
            <a:spLocks/>
          </p:cNvSpPr>
          <p:nvPr/>
        </p:nvSpPr>
        <p:spPr bwMode="auto">
          <a:xfrm>
            <a:off x="7442398" y="5561187"/>
            <a:ext cx="1162050" cy="609600"/>
          </a:xfrm>
          <a:custGeom>
            <a:avLst/>
            <a:gdLst>
              <a:gd name="T0" fmla="*/ 2147483647 w 1740"/>
              <a:gd name="T1" fmla="*/ 2147483647 h 1447"/>
              <a:gd name="T2" fmla="*/ 2147483647 w 1740"/>
              <a:gd name="T3" fmla="*/ 2147483647 h 1447"/>
              <a:gd name="T4" fmla="*/ 2147483647 w 1740"/>
              <a:gd name="T5" fmla="*/ 2147483647 h 1447"/>
              <a:gd name="T6" fmla="*/ 2147483647 w 1740"/>
              <a:gd name="T7" fmla="*/ 2147483647 h 1447"/>
              <a:gd name="T8" fmla="*/ 2147483647 w 1740"/>
              <a:gd name="T9" fmla="*/ 2147483647 h 1447"/>
              <a:gd name="T10" fmla="*/ 2147483647 w 1740"/>
              <a:gd name="T11" fmla="*/ 2147483647 h 1447"/>
              <a:gd name="T12" fmla="*/ 2147483647 w 1740"/>
              <a:gd name="T13" fmla="*/ 2147483647 h 1447"/>
              <a:gd name="T14" fmla="*/ 2147483647 w 1740"/>
              <a:gd name="T15" fmla="*/ 2147483647 h 1447"/>
              <a:gd name="T16" fmla="*/ 2147483647 w 1740"/>
              <a:gd name="T17" fmla="*/ 2147483647 h 1447"/>
              <a:gd name="T18" fmla="*/ 2147483647 w 1740"/>
              <a:gd name="T19" fmla="*/ 2147483647 h 1447"/>
              <a:gd name="T20" fmla="*/ 2147483647 w 1740"/>
              <a:gd name="T21" fmla="*/ 2147483647 h 1447"/>
              <a:gd name="T22" fmla="*/ 2147483647 w 1740"/>
              <a:gd name="T23" fmla="*/ 2147483647 h 1447"/>
              <a:gd name="T24" fmla="*/ 2147483647 w 1740"/>
              <a:gd name="T25" fmla="*/ 2147483647 h 1447"/>
              <a:gd name="T26" fmla="*/ 2147483647 w 1740"/>
              <a:gd name="T27" fmla="*/ 2147483647 h 1447"/>
              <a:gd name="T28" fmla="*/ 2147483647 w 1740"/>
              <a:gd name="T29" fmla="*/ 2147483647 h 1447"/>
              <a:gd name="T30" fmla="*/ 2147483647 w 1740"/>
              <a:gd name="T31" fmla="*/ 2147483647 h 1447"/>
              <a:gd name="T32" fmla="*/ 2147483647 w 1740"/>
              <a:gd name="T33" fmla="*/ 2147483647 h 1447"/>
              <a:gd name="T34" fmla="*/ 2147483647 w 1740"/>
              <a:gd name="T35" fmla="*/ 2147483647 h 1447"/>
              <a:gd name="T36" fmla="*/ 2147483647 w 1740"/>
              <a:gd name="T37" fmla="*/ 2147483647 h 1447"/>
              <a:gd name="T38" fmla="*/ 2147483647 w 1740"/>
              <a:gd name="T39" fmla="*/ 2147483647 h 1447"/>
              <a:gd name="T40" fmla="*/ 2147483647 w 1740"/>
              <a:gd name="T41" fmla="*/ 2147483647 h 1447"/>
              <a:gd name="T42" fmla="*/ 2147483647 w 1740"/>
              <a:gd name="T43" fmla="*/ 2147483647 h 1447"/>
              <a:gd name="T44" fmla="*/ 2147483647 w 1740"/>
              <a:gd name="T45" fmla="*/ 2147483647 h 1447"/>
              <a:gd name="T46" fmla="*/ 2147483647 w 1740"/>
              <a:gd name="T47" fmla="*/ 2147483647 h 1447"/>
              <a:gd name="T48" fmla="*/ 2147483647 w 1740"/>
              <a:gd name="T49" fmla="*/ 2147483647 h 1447"/>
              <a:gd name="T50" fmla="*/ 2147483647 w 1740"/>
              <a:gd name="T51" fmla="*/ 2147483647 h 1447"/>
              <a:gd name="T52" fmla="*/ 2147483647 w 1740"/>
              <a:gd name="T53" fmla="*/ 2147483647 h 1447"/>
              <a:gd name="T54" fmla="*/ 2147483647 w 1740"/>
              <a:gd name="T55" fmla="*/ 2147483647 h 1447"/>
              <a:gd name="T56" fmla="*/ 2147483647 w 1740"/>
              <a:gd name="T57" fmla="*/ 2147483647 h 1447"/>
              <a:gd name="T58" fmla="*/ 2147483647 w 1740"/>
              <a:gd name="T59" fmla="*/ 2147483647 h 1447"/>
              <a:gd name="T60" fmla="*/ 2147483647 w 1740"/>
              <a:gd name="T61" fmla="*/ 2147483647 h 1447"/>
              <a:gd name="T62" fmla="*/ 2147483647 w 1740"/>
              <a:gd name="T63" fmla="*/ 2147483647 h 1447"/>
              <a:gd name="T64" fmla="*/ 2147483647 w 1740"/>
              <a:gd name="T65" fmla="*/ 2147483647 h 1447"/>
              <a:gd name="T66" fmla="*/ 2147483647 w 1740"/>
              <a:gd name="T67" fmla="*/ 2147483647 h 1447"/>
              <a:gd name="T68" fmla="*/ 2147483647 w 1740"/>
              <a:gd name="T69" fmla="*/ 2147483647 h 1447"/>
              <a:gd name="T70" fmla="*/ 2147483647 w 1740"/>
              <a:gd name="T71" fmla="*/ 2147483647 h 1447"/>
              <a:gd name="T72" fmla="*/ 2147483647 w 1740"/>
              <a:gd name="T73" fmla="*/ 2147483647 h 1447"/>
              <a:gd name="T74" fmla="*/ 2147483647 w 1740"/>
              <a:gd name="T75" fmla="*/ 2147483647 h 1447"/>
              <a:gd name="T76" fmla="*/ 2147483647 w 1740"/>
              <a:gd name="T77" fmla="*/ 2147483647 h 1447"/>
              <a:gd name="T78" fmla="*/ 2147483647 w 1740"/>
              <a:gd name="T79" fmla="*/ 2147483647 h 1447"/>
              <a:gd name="T80" fmla="*/ 2147483647 w 1740"/>
              <a:gd name="T81" fmla="*/ 2147483647 h 1447"/>
              <a:gd name="T82" fmla="*/ 2147483647 w 1740"/>
              <a:gd name="T83" fmla="*/ 2147483647 h 1447"/>
              <a:gd name="T84" fmla="*/ 2147483647 w 1740"/>
              <a:gd name="T85" fmla="*/ 2147483647 h 1447"/>
              <a:gd name="T86" fmla="*/ 2147483647 w 1740"/>
              <a:gd name="T87" fmla="*/ 2147483647 h 1447"/>
              <a:gd name="T88" fmla="*/ 2147483647 w 1740"/>
              <a:gd name="T89" fmla="*/ 2147483647 h 1447"/>
              <a:gd name="T90" fmla="*/ 2147483647 w 1740"/>
              <a:gd name="T91" fmla="*/ 2147483647 h 14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740" h="1447">
                <a:moveTo>
                  <a:pt x="1740" y="207"/>
                </a:moveTo>
                <a:lnTo>
                  <a:pt x="1684" y="228"/>
                </a:lnTo>
                <a:lnTo>
                  <a:pt x="1624" y="258"/>
                </a:lnTo>
                <a:lnTo>
                  <a:pt x="1559" y="293"/>
                </a:lnTo>
                <a:lnTo>
                  <a:pt x="1494" y="336"/>
                </a:lnTo>
                <a:lnTo>
                  <a:pt x="1430" y="379"/>
                </a:lnTo>
                <a:lnTo>
                  <a:pt x="1370" y="422"/>
                </a:lnTo>
                <a:lnTo>
                  <a:pt x="1309" y="469"/>
                </a:lnTo>
                <a:lnTo>
                  <a:pt x="1253" y="508"/>
                </a:lnTo>
                <a:lnTo>
                  <a:pt x="1193" y="560"/>
                </a:lnTo>
                <a:lnTo>
                  <a:pt x="1120" y="625"/>
                </a:lnTo>
                <a:lnTo>
                  <a:pt x="1042" y="702"/>
                </a:lnTo>
                <a:lnTo>
                  <a:pt x="960" y="780"/>
                </a:lnTo>
                <a:lnTo>
                  <a:pt x="878" y="861"/>
                </a:lnTo>
                <a:lnTo>
                  <a:pt x="805" y="939"/>
                </a:lnTo>
                <a:lnTo>
                  <a:pt x="745" y="1004"/>
                </a:lnTo>
                <a:lnTo>
                  <a:pt x="697" y="1051"/>
                </a:lnTo>
                <a:lnTo>
                  <a:pt x="659" y="1090"/>
                </a:lnTo>
                <a:lnTo>
                  <a:pt x="624" y="1128"/>
                </a:lnTo>
                <a:lnTo>
                  <a:pt x="585" y="1167"/>
                </a:lnTo>
                <a:lnTo>
                  <a:pt x="542" y="1210"/>
                </a:lnTo>
                <a:lnTo>
                  <a:pt x="499" y="1262"/>
                </a:lnTo>
                <a:lnTo>
                  <a:pt x="456" y="1314"/>
                </a:lnTo>
                <a:lnTo>
                  <a:pt x="405" y="1378"/>
                </a:lnTo>
                <a:lnTo>
                  <a:pt x="349" y="1447"/>
                </a:lnTo>
                <a:lnTo>
                  <a:pt x="340" y="1404"/>
                </a:lnTo>
                <a:lnTo>
                  <a:pt x="327" y="1365"/>
                </a:lnTo>
                <a:lnTo>
                  <a:pt x="310" y="1322"/>
                </a:lnTo>
                <a:lnTo>
                  <a:pt x="293" y="1279"/>
                </a:lnTo>
                <a:lnTo>
                  <a:pt x="271" y="1236"/>
                </a:lnTo>
                <a:lnTo>
                  <a:pt x="249" y="1197"/>
                </a:lnTo>
                <a:lnTo>
                  <a:pt x="228" y="1159"/>
                </a:lnTo>
                <a:lnTo>
                  <a:pt x="211" y="1124"/>
                </a:lnTo>
                <a:lnTo>
                  <a:pt x="189" y="1085"/>
                </a:lnTo>
                <a:lnTo>
                  <a:pt x="168" y="1042"/>
                </a:lnTo>
                <a:lnTo>
                  <a:pt x="142" y="995"/>
                </a:lnTo>
                <a:lnTo>
                  <a:pt x="116" y="948"/>
                </a:lnTo>
                <a:lnTo>
                  <a:pt x="90" y="900"/>
                </a:lnTo>
                <a:lnTo>
                  <a:pt x="60" y="849"/>
                </a:lnTo>
                <a:lnTo>
                  <a:pt x="30" y="797"/>
                </a:lnTo>
                <a:lnTo>
                  <a:pt x="0" y="749"/>
                </a:lnTo>
                <a:lnTo>
                  <a:pt x="4" y="737"/>
                </a:lnTo>
                <a:lnTo>
                  <a:pt x="25" y="715"/>
                </a:lnTo>
                <a:lnTo>
                  <a:pt x="51" y="685"/>
                </a:lnTo>
                <a:lnTo>
                  <a:pt x="90" y="650"/>
                </a:lnTo>
                <a:lnTo>
                  <a:pt x="129" y="616"/>
                </a:lnTo>
                <a:lnTo>
                  <a:pt x="168" y="577"/>
                </a:lnTo>
                <a:lnTo>
                  <a:pt x="202" y="543"/>
                </a:lnTo>
                <a:lnTo>
                  <a:pt x="228" y="513"/>
                </a:lnTo>
                <a:lnTo>
                  <a:pt x="254" y="560"/>
                </a:lnTo>
                <a:lnTo>
                  <a:pt x="275" y="607"/>
                </a:lnTo>
                <a:lnTo>
                  <a:pt x="297" y="650"/>
                </a:lnTo>
                <a:lnTo>
                  <a:pt x="318" y="693"/>
                </a:lnTo>
                <a:lnTo>
                  <a:pt x="336" y="732"/>
                </a:lnTo>
                <a:lnTo>
                  <a:pt x="357" y="767"/>
                </a:lnTo>
                <a:lnTo>
                  <a:pt x="370" y="801"/>
                </a:lnTo>
                <a:lnTo>
                  <a:pt x="387" y="827"/>
                </a:lnTo>
                <a:lnTo>
                  <a:pt x="409" y="861"/>
                </a:lnTo>
                <a:lnTo>
                  <a:pt x="426" y="909"/>
                </a:lnTo>
                <a:lnTo>
                  <a:pt x="452" y="969"/>
                </a:lnTo>
                <a:lnTo>
                  <a:pt x="478" y="1038"/>
                </a:lnTo>
                <a:lnTo>
                  <a:pt x="508" y="1004"/>
                </a:lnTo>
                <a:lnTo>
                  <a:pt x="538" y="965"/>
                </a:lnTo>
                <a:lnTo>
                  <a:pt x="568" y="926"/>
                </a:lnTo>
                <a:lnTo>
                  <a:pt x="603" y="883"/>
                </a:lnTo>
                <a:lnTo>
                  <a:pt x="633" y="844"/>
                </a:lnTo>
                <a:lnTo>
                  <a:pt x="663" y="805"/>
                </a:lnTo>
                <a:lnTo>
                  <a:pt x="697" y="767"/>
                </a:lnTo>
                <a:lnTo>
                  <a:pt x="728" y="732"/>
                </a:lnTo>
                <a:lnTo>
                  <a:pt x="762" y="693"/>
                </a:lnTo>
                <a:lnTo>
                  <a:pt x="809" y="637"/>
                </a:lnTo>
                <a:lnTo>
                  <a:pt x="866" y="573"/>
                </a:lnTo>
                <a:lnTo>
                  <a:pt x="926" y="504"/>
                </a:lnTo>
                <a:lnTo>
                  <a:pt x="986" y="439"/>
                </a:lnTo>
                <a:lnTo>
                  <a:pt x="1046" y="375"/>
                </a:lnTo>
                <a:lnTo>
                  <a:pt x="1098" y="319"/>
                </a:lnTo>
                <a:lnTo>
                  <a:pt x="1146" y="280"/>
                </a:lnTo>
                <a:lnTo>
                  <a:pt x="1189" y="246"/>
                </a:lnTo>
                <a:lnTo>
                  <a:pt x="1236" y="202"/>
                </a:lnTo>
                <a:lnTo>
                  <a:pt x="1288" y="159"/>
                </a:lnTo>
                <a:lnTo>
                  <a:pt x="1339" y="121"/>
                </a:lnTo>
                <a:lnTo>
                  <a:pt x="1391" y="78"/>
                </a:lnTo>
                <a:lnTo>
                  <a:pt x="1443" y="43"/>
                </a:lnTo>
                <a:lnTo>
                  <a:pt x="1494" y="17"/>
                </a:lnTo>
                <a:lnTo>
                  <a:pt x="1538" y="0"/>
                </a:lnTo>
                <a:lnTo>
                  <a:pt x="1563" y="22"/>
                </a:lnTo>
                <a:lnTo>
                  <a:pt x="1594" y="47"/>
                </a:lnTo>
                <a:lnTo>
                  <a:pt x="1628" y="82"/>
                </a:lnTo>
                <a:lnTo>
                  <a:pt x="1662" y="116"/>
                </a:lnTo>
                <a:lnTo>
                  <a:pt x="1693" y="151"/>
                </a:lnTo>
                <a:lnTo>
                  <a:pt x="1718" y="181"/>
                </a:lnTo>
                <a:lnTo>
                  <a:pt x="1736" y="198"/>
                </a:lnTo>
                <a:lnTo>
                  <a:pt x="1740" y="2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/>
          <a:lstStyle/>
          <a:p>
            <a:endParaRPr lang="en-SG"/>
          </a:p>
        </p:txBody>
      </p:sp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1440160" cy="107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9303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1576330" y="498738"/>
            <a:ext cx="443583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Levels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of Measurement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619672" y="1607617"/>
            <a:ext cx="727392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404960"/>
              </a:buClr>
              <a:buSzPct val="65000"/>
              <a:buFont typeface="Wingdings" pitchFamily="2" charset="2"/>
              <a:buNone/>
              <a:defRPr/>
            </a:pPr>
            <a:r>
              <a:rPr lang="en-US" sz="3600" b="1" dirty="0">
                <a:latin typeface="+mn-lt"/>
                <a:cs typeface="Arial" pitchFamily="34" charset="0"/>
              </a:rPr>
              <a:t>There are four levels of data:</a:t>
            </a:r>
            <a:endParaRPr lang="en-US" sz="3200" b="1" dirty="0">
              <a:latin typeface="+mn-lt"/>
              <a:cs typeface="Arial" pitchFamily="34" charset="0"/>
            </a:endParaRPr>
          </a:p>
          <a:p>
            <a:pPr marL="571500" indent="-571500">
              <a:lnSpc>
                <a:spcPct val="90000"/>
              </a:lnSpc>
              <a:spcBef>
                <a:spcPct val="20000"/>
              </a:spcBef>
              <a:buClr>
                <a:srgbClr val="404960"/>
              </a:buClr>
              <a:buSzPct val="65000"/>
              <a:buFont typeface="Arial" pitchFamily="34" charset="0"/>
              <a:buChar char="•"/>
              <a:defRPr/>
            </a:pPr>
            <a:r>
              <a:rPr lang="en-US" sz="3200" dirty="0">
                <a:solidFill>
                  <a:srgbClr val="FF0000"/>
                </a:solidFill>
                <a:latin typeface="+mn-lt"/>
                <a:cs typeface="Arial" pitchFamily="34" charset="0"/>
              </a:rPr>
              <a:t>Nominal</a:t>
            </a:r>
            <a:r>
              <a:rPr lang="en-US" sz="3200" dirty="0">
                <a:latin typeface="+mn-lt"/>
                <a:cs typeface="Arial" pitchFamily="34" charset="0"/>
              </a:rPr>
              <a:t> </a:t>
            </a:r>
          </a:p>
          <a:p>
            <a:pPr marL="571500" indent="-571500">
              <a:lnSpc>
                <a:spcPct val="90000"/>
              </a:lnSpc>
              <a:spcBef>
                <a:spcPct val="20000"/>
              </a:spcBef>
              <a:buClr>
                <a:srgbClr val="404960"/>
              </a:buClr>
              <a:buSzPct val="65000"/>
              <a:buFont typeface="Arial" pitchFamily="34" charset="0"/>
              <a:buChar char="•"/>
              <a:defRPr/>
            </a:pPr>
            <a:r>
              <a:rPr lang="en-US" sz="3200" dirty="0">
                <a:solidFill>
                  <a:srgbClr val="92D050"/>
                </a:solidFill>
                <a:latin typeface="+mn-lt"/>
                <a:cs typeface="Arial" pitchFamily="34" charset="0"/>
              </a:rPr>
              <a:t>Ordinal</a:t>
            </a:r>
          </a:p>
          <a:p>
            <a:pPr marL="571500" indent="-571500">
              <a:lnSpc>
                <a:spcPct val="90000"/>
              </a:lnSpc>
              <a:spcBef>
                <a:spcPct val="20000"/>
              </a:spcBef>
              <a:buClr>
                <a:srgbClr val="404960"/>
              </a:buClr>
              <a:buSzPct val="65000"/>
              <a:buFont typeface="Arial" pitchFamily="34" charset="0"/>
              <a:buChar char="•"/>
              <a:defRPr/>
            </a:pPr>
            <a:r>
              <a:rPr lang="en-US" sz="3200" dirty="0">
                <a:solidFill>
                  <a:srgbClr val="00B0F0"/>
                </a:solidFill>
                <a:latin typeface="+mn-lt"/>
                <a:cs typeface="Arial" pitchFamily="34" charset="0"/>
              </a:rPr>
              <a:t>Interval</a:t>
            </a:r>
          </a:p>
          <a:p>
            <a:pPr marL="571500" indent="-571500">
              <a:lnSpc>
                <a:spcPct val="90000"/>
              </a:lnSpc>
              <a:spcBef>
                <a:spcPct val="20000"/>
              </a:spcBef>
              <a:buClr>
                <a:srgbClr val="404960"/>
              </a:buClr>
              <a:buSzPct val="65000"/>
              <a:buFont typeface="Arial" pitchFamily="34" charset="0"/>
              <a:buChar char="•"/>
              <a:defRPr/>
            </a:pPr>
            <a:r>
              <a:rPr lang="en-US" sz="3200" dirty="0">
                <a:solidFill>
                  <a:srgbClr val="7030A0"/>
                </a:solidFill>
                <a:latin typeface="+mn-lt"/>
                <a:cs typeface="Arial" pitchFamily="34" charset="0"/>
              </a:rPr>
              <a:t>Ratio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19428"/>
            <a:ext cx="2851513" cy="213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561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521396" y="333375"/>
            <a:ext cx="31226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Definition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4094" y="1167710"/>
            <a:ext cx="7272362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FontTx/>
              <a:buAutoNum type="arabicPeriod"/>
              <a:defRPr/>
            </a:pPr>
            <a:r>
              <a:rPr lang="en-US" sz="2200" dirty="0" smtClean="0">
                <a:solidFill>
                  <a:srgbClr val="FF0000"/>
                </a:solidFill>
                <a:cs typeface="Arial" pitchFamily="34" charset="0"/>
              </a:rPr>
              <a:t>Nominal</a:t>
            </a:r>
            <a:r>
              <a:rPr lang="en-US" sz="2200" b="1" dirty="0" smtClean="0">
                <a:cs typeface="Arial" pitchFamily="34" charset="0"/>
              </a:rPr>
              <a:t>: </a:t>
            </a:r>
            <a:r>
              <a:rPr lang="en-US" sz="2200" dirty="0" smtClean="0">
                <a:cs typeface="Arial" pitchFamily="34" charset="0"/>
              </a:rPr>
              <a:t>variables which are classified into categories and order will be meaningless. Example: Race, Gender, Religious affiliations etc. </a:t>
            </a:r>
          </a:p>
          <a:p>
            <a:pPr algn="just">
              <a:defRPr/>
            </a:pPr>
            <a:endParaRPr lang="en-US" sz="2200" dirty="0">
              <a:cs typeface="Arial" pitchFamily="34" charset="0"/>
            </a:endParaRPr>
          </a:p>
          <a:p>
            <a:pPr>
              <a:defRPr/>
            </a:pPr>
            <a:r>
              <a:rPr lang="en-US" sz="2200" dirty="0" smtClean="0">
                <a:solidFill>
                  <a:schemeClr val="tx2"/>
                </a:solidFill>
              </a:rPr>
              <a:t>      </a:t>
            </a:r>
            <a:r>
              <a:rPr lang="en-US" sz="2200" b="1" dirty="0" smtClean="0">
                <a:solidFill>
                  <a:schemeClr val="tx2"/>
                </a:solidFill>
              </a:rPr>
              <a:t>Nominal level variables must be:</a:t>
            </a:r>
          </a:p>
          <a:p>
            <a:pPr>
              <a:defRPr/>
            </a:pPr>
            <a:endParaRPr lang="en-US" sz="2200" b="1" dirty="0" smtClean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sz="2200" b="1" dirty="0" smtClean="0">
                <a:cs typeface="Arial" pitchFamily="34" charset="0"/>
              </a:rPr>
              <a:t>(a) </a:t>
            </a:r>
            <a:r>
              <a:rPr lang="en-US" sz="2200" b="1" u="sng" dirty="0" smtClean="0">
                <a:cs typeface="Arial" pitchFamily="34" charset="0"/>
              </a:rPr>
              <a:t>Mutually exclusive </a:t>
            </a:r>
          </a:p>
          <a:p>
            <a:pPr lvl="1">
              <a:defRPr/>
            </a:pPr>
            <a:r>
              <a:rPr lang="en-US" sz="2200" dirty="0" smtClean="0">
                <a:cs typeface="Arial" pitchFamily="34" charset="0"/>
              </a:rPr>
              <a:t>An individual object, can only belong to one category at a time. Not possible to have 2 categories at a single time. Can you be both </a:t>
            </a:r>
            <a:r>
              <a:rPr lang="en-US" sz="2200" dirty="0" smtClean="0">
                <a:solidFill>
                  <a:srgbClr val="F7A597"/>
                </a:solidFill>
                <a:cs typeface="Arial" pitchFamily="34" charset="0"/>
              </a:rPr>
              <a:t>F</a:t>
            </a:r>
            <a:r>
              <a:rPr lang="en-US" sz="2200" dirty="0" smtClean="0">
                <a:cs typeface="Arial" pitchFamily="34" charset="0"/>
              </a:rPr>
              <a:t> and </a:t>
            </a:r>
            <a:r>
              <a:rPr lang="en-US" sz="2200" dirty="0" smtClean="0">
                <a:solidFill>
                  <a:srgbClr val="00B0F0"/>
                </a:solidFill>
                <a:cs typeface="Arial" pitchFamily="34" charset="0"/>
              </a:rPr>
              <a:t>M</a:t>
            </a:r>
            <a:r>
              <a:rPr lang="en-US" sz="2200" dirty="0" smtClean="0">
                <a:cs typeface="Arial" pitchFamily="34" charset="0"/>
              </a:rPr>
              <a:t>?</a:t>
            </a:r>
          </a:p>
          <a:p>
            <a:pPr>
              <a:defRPr/>
            </a:pPr>
            <a:endParaRPr lang="en-US" sz="2200" dirty="0">
              <a:cs typeface="Arial" pitchFamily="34" charset="0"/>
            </a:endParaRPr>
          </a:p>
          <a:p>
            <a:pPr lvl="1">
              <a:defRPr/>
            </a:pPr>
            <a:r>
              <a:rPr lang="en-US" sz="2200" b="1" dirty="0" smtClean="0">
                <a:cs typeface="Arial" pitchFamily="34" charset="0"/>
              </a:rPr>
              <a:t>(b) </a:t>
            </a:r>
            <a:r>
              <a:rPr lang="en-US" sz="2200" b="1" u="sng" dirty="0" smtClean="0">
                <a:cs typeface="Arial" pitchFamily="34" charset="0"/>
              </a:rPr>
              <a:t>Exhaustive</a:t>
            </a:r>
            <a:r>
              <a:rPr lang="en-US" sz="2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lvl="1">
              <a:defRPr/>
            </a:pPr>
            <a:r>
              <a:rPr lang="en-US" sz="2200" dirty="0" smtClean="0">
                <a:cs typeface="Arial" pitchFamily="34" charset="0"/>
              </a:rPr>
              <a:t>Each individual object</a:t>
            </a:r>
            <a:r>
              <a:rPr lang="en-US" sz="2200" dirty="0">
                <a:cs typeface="Arial" pitchFamily="34" charset="0"/>
              </a:rPr>
              <a:t> </a:t>
            </a:r>
            <a:r>
              <a:rPr lang="en-US" sz="2200" dirty="0" smtClean="0">
                <a:cs typeface="Arial" pitchFamily="34" charset="0"/>
              </a:rPr>
              <a:t>must belong to either a </a:t>
            </a:r>
            <a:r>
              <a:rPr lang="en-US" sz="2200" dirty="0">
                <a:solidFill>
                  <a:srgbClr val="F7A597"/>
                </a:solidFill>
                <a:cs typeface="Arial" pitchFamily="34" charset="0"/>
              </a:rPr>
              <a:t>F</a:t>
            </a:r>
            <a:r>
              <a:rPr lang="en-US" sz="2200" dirty="0">
                <a:cs typeface="Arial" pitchFamily="34" charset="0"/>
              </a:rPr>
              <a:t> </a:t>
            </a:r>
            <a:r>
              <a:rPr lang="en-US" sz="2200" dirty="0" smtClean="0">
                <a:cs typeface="Arial" pitchFamily="34" charset="0"/>
              </a:rPr>
              <a:t>or </a:t>
            </a:r>
            <a:r>
              <a:rPr lang="en-US" sz="2200" dirty="0" smtClean="0">
                <a:solidFill>
                  <a:srgbClr val="00B0F0"/>
                </a:solidFill>
                <a:cs typeface="Arial" pitchFamily="34" charset="0"/>
              </a:rPr>
              <a:t>M</a:t>
            </a:r>
            <a:endParaRPr lang="en-SG" sz="2200" dirty="0"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332103"/>
            <a:ext cx="684973" cy="7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28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the workshop works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 hours @ Temasek </a:t>
            </a:r>
            <a:r>
              <a:rPr lang="en-US" dirty="0" smtClean="0"/>
              <a:t>Polytechnic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First 1.5 hours workshop on </a:t>
            </a:r>
            <a:r>
              <a:rPr lang="en-US" dirty="0" smtClean="0">
                <a:solidFill>
                  <a:srgbClr val="0070C0"/>
                </a:solidFill>
              </a:rPr>
              <a:t>statistics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next 1.5 hours to create an interesting </a:t>
            </a:r>
            <a:r>
              <a:rPr lang="en-US" dirty="0" smtClean="0">
                <a:solidFill>
                  <a:srgbClr val="7030A0"/>
                </a:solidFill>
              </a:rPr>
              <a:t>infographic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 tell a story using the data.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25143"/>
            <a:ext cx="4852918" cy="843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0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1547664" y="1117188"/>
            <a:ext cx="748883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b="1" dirty="0" smtClean="0">
                <a:cs typeface="Arial" charset="0"/>
              </a:rPr>
              <a:t>2</a:t>
            </a:r>
            <a:r>
              <a:rPr lang="en-US" sz="2200" b="1" dirty="0">
                <a:cs typeface="Arial" charset="0"/>
              </a:rPr>
              <a:t>. </a:t>
            </a:r>
            <a:r>
              <a:rPr lang="en-US" sz="2200" b="1" dirty="0" smtClean="0">
                <a:cs typeface="Arial" charset="0"/>
              </a:rPr>
              <a:t> </a:t>
            </a:r>
            <a:r>
              <a:rPr lang="en-US" sz="2200" b="1" dirty="0" smtClean="0">
                <a:solidFill>
                  <a:srgbClr val="92D050"/>
                </a:solidFill>
                <a:cs typeface="Arial" pitchFamily="34" charset="0"/>
              </a:rPr>
              <a:t>Ordinal</a:t>
            </a:r>
            <a:r>
              <a:rPr lang="en-US" sz="2200" b="1" dirty="0">
                <a:cs typeface="Arial" charset="0"/>
              </a:rPr>
              <a:t>: </a:t>
            </a:r>
            <a:r>
              <a:rPr lang="en-US" sz="2200" dirty="0">
                <a:cs typeface="Arial" charset="0"/>
              </a:rPr>
              <a:t>Ordinal level variables are arranged </a:t>
            </a:r>
            <a:r>
              <a:rPr lang="en-US" sz="2200" dirty="0" smtClean="0">
                <a:cs typeface="Arial" charset="0"/>
              </a:rPr>
              <a:t>in some   </a:t>
            </a:r>
          </a:p>
          <a:p>
            <a:pPr lvl="1">
              <a:defRPr/>
            </a:pPr>
            <a:r>
              <a:rPr lang="en-US" sz="2200" dirty="0" smtClean="0">
                <a:cs typeface="Arial" charset="0"/>
              </a:rPr>
              <a:t>order and the categories have some relationship    among them. </a:t>
            </a:r>
          </a:p>
          <a:p>
            <a:pPr lvl="1">
              <a:defRPr/>
            </a:pPr>
            <a:r>
              <a:rPr lang="en-US" sz="2200" dirty="0" smtClean="0">
                <a:cs typeface="Arial" charset="0"/>
              </a:rPr>
              <a:t>Example: Student’s grade, customer’s rating, military rank.</a:t>
            </a:r>
          </a:p>
          <a:p>
            <a:pPr>
              <a:defRPr/>
            </a:pPr>
            <a:r>
              <a:rPr lang="en-US" sz="2200" dirty="0" smtClean="0">
                <a:cs typeface="Arial" charset="0"/>
              </a:rPr>
              <a:t>                       </a:t>
            </a:r>
            <a:endParaRPr lang="en-US" sz="2200" b="1" dirty="0">
              <a:cs typeface="Arial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21396" y="333375"/>
            <a:ext cx="31226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Definition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172" y="3140968"/>
            <a:ext cx="4608512" cy="228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294" y="4149080"/>
            <a:ext cx="215741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4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1547664" y="1117188"/>
            <a:ext cx="7488832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b="1" dirty="0" smtClean="0">
                <a:cs typeface="Arial" charset="0"/>
              </a:rPr>
              <a:t>3</a:t>
            </a:r>
            <a:r>
              <a:rPr lang="en-US" sz="2200" b="1" dirty="0">
                <a:cs typeface="Arial" charset="0"/>
              </a:rPr>
              <a:t>. </a:t>
            </a:r>
            <a:r>
              <a:rPr lang="en-US" sz="2200" b="1" dirty="0" smtClean="0">
                <a:cs typeface="Arial" charset="0"/>
              </a:rPr>
              <a:t> </a:t>
            </a:r>
            <a:r>
              <a:rPr lang="en-US" sz="2200" b="1" dirty="0" smtClean="0">
                <a:solidFill>
                  <a:srgbClr val="00B0F0"/>
                </a:solidFill>
                <a:cs typeface="Arial" pitchFamily="34" charset="0"/>
              </a:rPr>
              <a:t>Interval</a:t>
            </a:r>
            <a:r>
              <a:rPr lang="en-US" sz="2200" b="1" dirty="0">
                <a:cs typeface="Arial" charset="0"/>
              </a:rPr>
              <a:t>: </a:t>
            </a:r>
            <a:r>
              <a:rPr lang="en-US" sz="2200" dirty="0">
                <a:cs typeface="Arial" charset="0"/>
              </a:rPr>
              <a:t>Similar to the ordinal level, but there is </a:t>
            </a:r>
          </a:p>
          <a:p>
            <a:pPr lvl="1">
              <a:defRPr/>
            </a:pPr>
            <a:r>
              <a:rPr lang="en-US" sz="2200" dirty="0" smtClean="0">
                <a:cs typeface="Arial" charset="0"/>
              </a:rPr>
              <a:t>a </a:t>
            </a:r>
            <a:r>
              <a:rPr lang="en-US" sz="2200" dirty="0">
                <a:cs typeface="Arial" charset="0"/>
              </a:rPr>
              <a:t>meaningful difference between values. </a:t>
            </a:r>
            <a:endParaRPr lang="en-US" sz="2200" dirty="0" smtClean="0">
              <a:cs typeface="Arial" charset="0"/>
            </a:endParaRPr>
          </a:p>
          <a:p>
            <a:pPr lvl="1">
              <a:defRPr/>
            </a:pPr>
            <a:r>
              <a:rPr lang="en-SG" sz="2400" dirty="0" smtClean="0"/>
              <a:t>0 </a:t>
            </a:r>
            <a:r>
              <a:rPr lang="en-SG" sz="2400" dirty="0"/>
              <a:t>≤ </a:t>
            </a:r>
            <a:r>
              <a:rPr lang="en-SG" sz="2400" i="1" dirty="0"/>
              <a:t>x</a:t>
            </a:r>
            <a:r>
              <a:rPr lang="en-SG" sz="2400" dirty="0"/>
              <a:t> ≤ 1 is an interval which contains 0 and 1, as well as all numbers between </a:t>
            </a:r>
            <a:r>
              <a:rPr lang="en-SG" sz="2400" dirty="0" smtClean="0"/>
              <a:t>them</a:t>
            </a:r>
          </a:p>
          <a:p>
            <a:pPr lvl="1">
              <a:defRPr/>
            </a:pPr>
            <a:endParaRPr lang="en-US" sz="2200" dirty="0">
              <a:cs typeface="Arial" charset="0"/>
            </a:endParaRPr>
          </a:p>
          <a:p>
            <a:pPr>
              <a:defRPr/>
            </a:pPr>
            <a:r>
              <a:rPr lang="en-US" sz="2200" b="1" dirty="0">
                <a:cs typeface="Arial" charset="0"/>
              </a:rPr>
              <a:t>      </a:t>
            </a:r>
            <a:r>
              <a:rPr lang="en-US" sz="2200" dirty="0">
                <a:cs typeface="Arial" charset="0"/>
              </a:rPr>
              <a:t>Example: Temperature, Dress </a:t>
            </a:r>
            <a:r>
              <a:rPr lang="en-US" sz="2200" dirty="0" smtClean="0">
                <a:cs typeface="Arial" charset="0"/>
              </a:rPr>
              <a:t>size, time</a:t>
            </a:r>
            <a:endParaRPr lang="en-US" sz="2200" dirty="0">
              <a:cs typeface="Arial" charset="0"/>
            </a:endParaRPr>
          </a:p>
          <a:p>
            <a:pPr>
              <a:defRPr/>
            </a:pPr>
            <a:endParaRPr lang="en-US" sz="2200" dirty="0">
              <a:cs typeface="Arial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21396" y="333375"/>
            <a:ext cx="31226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Definition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885" y="4202838"/>
            <a:ext cx="30289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27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1547664" y="1117188"/>
            <a:ext cx="74888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 smtClean="0">
                <a:cs typeface="Arial" charset="0"/>
              </a:rPr>
              <a:t> </a:t>
            </a:r>
            <a:r>
              <a:rPr lang="en-US" sz="2200" b="1" dirty="0">
                <a:cs typeface="Arial" charset="0"/>
              </a:rPr>
              <a:t>4. </a:t>
            </a:r>
            <a:r>
              <a:rPr lang="en-US" sz="2200" b="1" dirty="0" smtClean="0">
                <a:cs typeface="Arial" charset="0"/>
              </a:rPr>
              <a:t> </a:t>
            </a:r>
            <a:r>
              <a:rPr lang="en-US" sz="2200" b="1" dirty="0" smtClean="0">
                <a:solidFill>
                  <a:srgbClr val="7030A0"/>
                </a:solidFill>
                <a:cs typeface="Arial" pitchFamily="34" charset="0"/>
              </a:rPr>
              <a:t>Ratio</a:t>
            </a:r>
            <a:r>
              <a:rPr lang="en-US" sz="2200" b="1" dirty="0">
                <a:cs typeface="Arial" charset="0"/>
              </a:rPr>
              <a:t>: </a:t>
            </a:r>
            <a:r>
              <a:rPr lang="en-US" sz="2200" dirty="0">
                <a:cs typeface="Arial" charset="0"/>
              </a:rPr>
              <a:t>Practically all quantitative data is recorded as  </a:t>
            </a:r>
          </a:p>
          <a:p>
            <a:pPr>
              <a:defRPr/>
            </a:pPr>
            <a:r>
              <a:rPr lang="en-US" sz="2200" dirty="0">
                <a:cs typeface="Arial" charset="0"/>
              </a:rPr>
              <a:t>      ratio level of measurement. Similar to the interval </a:t>
            </a:r>
          </a:p>
          <a:p>
            <a:pPr>
              <a:defRPr/>
            </a:pPr>
            <a:r>
              <a:rPr lang="en-US" sz="2200" dirty="0">
                <a:cs typeface="Arial" charset="0"/>
              </a:rPr>
              <a:t>      level, but has an absolute </a:t>
            </a:r>
            <a:r>
              <a:rPr lang="en-US" sz="2200" dirty="0" smtClean="0">
                <a:solidFill>
                  <a:srgbClr val="00B0F0"/>
                </a:solidFill>
                <a:cs typeface="Arial" charset="0"/>
              </a:rPr>
              <a:t>zero (0)</a:t>
            </a:r>
            <a:r>
              <a:rPr lang="en-US" sz="2200" dirty="0" smtClean="0">
                <a:cs typeface="Arial" charset="0"/>
              </a:rPr>
              <a:t>.</a:t>
            </a:r>
            <a:endParaRPr lang="en-US" sz="2200" dirty="0">
              <a:cs typeface="Arial" charset="0"/>
            </a:endParaRPr>
          </a:p>
          <a:p>
            <a:pPr>
              <a:defRPr/>
            </a:pPr>
            <a:r>
              <a:rPr lang="en-US" sz="2200" dirty="0">
                <a:cs typeface="Arial" charset="0"/>
              </a:rPr>
              <a:t>      Example: Number of employees, distance etc. </a:t>
            </a:r>
            <a:endParaRPr lang="en-US" sz="2200" b="1" dirty="0">
              <a:cs typeface="Arial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21396" y="333375"/>
            <a:ext cx="31226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Definition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2095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95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39752" y="1308824"/>
            <a:ext cx="531427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>M.E.A.N</a:t>
            </a:r>
            <a:r>
              <a:rPr lang="en-US" sz="7200" dirty="0" smtClean="0"/>
              <a:t> </a:t>
            </a:r>
          </a:p>
          <a:p>
            <a:pPr algn="ctr"/>
            <a:r>
              <a:rPr lang="en-US" sz="7200" dirty="0" smtClean="0">
                <a:solidFill>
                  <a:srgbClr val="00B0F0"/>
                </a:solidFill>
              </a:rPr>
              <a:t>M.E.D.I.A.N</a:t>
            </a:r>
            <a:r>
              <a:rPr lang="en-US" sz="7200" dirty="0" smtClean="0"/>
              <a:t> </a:t>
            </a:r>
            <a:endParaRPr lang="en-US" sz="7200" dirty="0"/>
          </a:p>
          <a:p>
            <a:pPr algn="ctr"/>
            <a:r>
              <a:rPr lang="en-US" sz="7200" dirty="0" smtClean="0">
                <a:solidFill>
                  <a:srgbClr val="00B050"/>
                </a:solidFill>
              </a:rPr>
              <a:t>M.O.D.E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48236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452438" y="333375"/>
            <a:ext cx="728821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 smtClean="0">
                <a:solidFill>
                  <a:schemeClr val="accent1"/>
                </a:solidFill>
                <a:latin typeface="+mj-lt"/>
              </a:rPr>
              <a:t>            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Mean</a:t>
            </a:r>
            <a:r>
              <a:rPr lang="en-US" sz="2800" b="1" dirty="0" smtClean="0">
                <a:solidFill>
                  <a:schemeClr val="accent1"/>
                </a:solidFill>
                <a:latin typeface="+mj-lt"/>
              </a:rPr>
              <a:t> 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89471" y="973138"/>
            <a:ext cx="794702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 the average value of the data set.</a:t>
            </a:r>
          </a:p>
          <a:p>
            <a:pPr>
              <a:spcBef>
                <a:spcPct val="50000"/>
              </a:spcBef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15616" y="1524000"/>
            <a:ext cx="825658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 the most important and most frequently used measure 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     of central tendency.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15616" y="2276872"/>
            <a:ext cx="8261350" cy="160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 computed as the sum of all observed values divided by 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     the total number of observations. </a:t>
            </a:r>
          </a:p>
          <a:p>
            <a:pPr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en-US" sz="2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314" y="3501008"/>
            <a:ext cx="4681966" cy="1548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43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Example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86569" y="1052736"/>
            <a:ext cx="8181975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 following shows the net profits of 12 branches of Evergreen Florist Shop on Mother’s Day.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983735" y="2241550"/>
            <a:ext cx="183673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>
                <a:solidFill>
                  <a:schemeClr val="tx1"/>
                </a:solidFill>
                <a:latin typeface="+mn-lt"/>
              </a:rPr>
              <a:t>Net Profits ($)</a:t>
            </a:r>
          </a:p>
        </p:txBody>
      </p:sp>
      <p:grpSp>
        <p:nvGrpSpPr>
          <p:cNvPr id="70662" name="Group 5"/>
          <p:cNvGrpSpPr>
            <a:grpSpLocks/>
          </p:cNvGrpSpPr>
          <p:nvPr/>
        </p:nvGrpSpPr>
        <p:grpSpPr bwMode="auto">
          <a:xfrm>
            <a:off x="1551310" y="2584450"/>
            <a:ext cx="7162800" cy="1143000"/>
            <a:chOff x="336" y="1872"/>
            <a:chExt cx="4512" cy="720"/>
          </a:xfrm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36" y="1872"/>
              <a:ext cx="4512" cy="720"/>
            </a:xfrm>
            <a:prstGeom prst="rect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32" y="1910"/>
              <a:ext cx="4368" cy="615"/>
            </a:xfrm>
            <a:prstGeom prst="rect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903    1745    </a:t>
              </a:r>
              <a:r>
                <a:rPr lang="en-US" sz="3000" dirty="0">
                  <a:solidFill>
                    <a:schemeClr val="tx1"/>
                  </a:solidFill>
                  <a:latin typeface="+mn-lt"/>
                </a:rPr>
                <a:t>1883</a:t>
              </a: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     863    1204    1624</a:t>
              </a:r>
            </a:p>
            <a:p>
              <a:pPr algn="r">
                <a:defRPr/>
              </a:pP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1698     957    1041    1138    1354    1802</a:t>
              </a:r>
            </a:p>
          </p:txBody>
        </p:sp>
      </p:grp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544960" y="3871913"/>
            <a:ext cx="6378575" cy="105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Compute the mean net profit</a:t>
            </a:r>
          </a:p>
          <a:p>
            <a:pPr marL="342900" indent="-342900">
              <a:lnSpc>
                <a:spcPct val="130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assuming 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that data are from a population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865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50328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Solution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15616" y="1104900"/>
            <a:ext cx="50292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200" b="1" u="sng" dirty="0" smtClean="0">
                <a:solidFill>
                  <a:schemeClr val="tx1"/>
                </a:solidFill>
                <a:latin typeface="+mn-lt"/>
              </a:rPr>
              <a:t>Population </a:t>
            </a:r>
            <a:r>
              <a:rPr lang="en-US" sz="2200" b="1" u="sng" dirty="0">
                <a:solidFill>
                  <a:schemeClr val="tx1"/>
                </a:solidFill>
                <a:latin typeface="+mn-lt"/>
              </a:rPr>
              <a:t>Data</a:t>
            </a:r>
            <a:endParaRPr lang="en-US" sz="2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87053" y="2041525"/>
            <a:ext cx="2282825" cy="427038"/>
          </a:xfrm>
          <a:prstGeom prst="rect">
            <a:avLst/>
          </a:prstGeom>
          <a:gradFill rotWithShape="0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Population Mean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564879" y="4233863"/>
            <a:ext cx="768764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u="sng" dirty="0" smtClean="0">
                <a:solidFill>
                  <a:schemeClr val="tx1"/>
                </a:solidFill>
                <a:latin typeface="+mn-lt"/>
              </a:rPr>
              <a:t>903+1745+1883+863+1204+1624+1698+957+1041+1138+1354+1802</a:t>
            </a:r>
            <a:endParaRPr lang="en-US" sz="1800" u="sng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                          </a:t>
            </a: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                   12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en-US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168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716" y="2414588"/>
            <a:ext cx="4648200" cy="166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27"/>
          <p:cNvSpPr txBox="1">
            <a:spLocks noChangeArrowheads="1"/>
          </p:cNvSpPr>
          <p:nvPr/>
        </p:nvSpPr>
        <p:spPr bwMode="auto">
          <a:xfrm>
            <a:off x="1537891" y="3649663"/>
            <a:ext cx="2125662" cy="427037"/>
          </a:xfrm>
          <a:prstGeom prst="rect">
            <a:avLst/>
          </a:prstGeom>
          <a:gradFill rotWithShape="0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Population Size</a:t>
            </a: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1547417" y="4818063"/>
            <a:ext cx="93841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u="sng" dirty="0">
                <a:solidFill>
                  <a:schemeClr val="tx1"/>
                </a:solidFill>
                <a:latin typeface="+mn-lt"/>
              </a:rPr>
              <a:t>16212</a:t>
            </a:r>
          </a:p>
          <a:p>
            <a:pPr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  12</a:t>
            </a:r>
          </a:p>
          <a:p>
            <a:pPr>
              <a:defRPr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$1,351</a:t>
            </a:r>
          </a:p>
        </p:txBody>
      </p:sp>
      <p:sp>
        <p:nvSpPr>
          <p:cNvPr id="71690" name="Line 9"/>
          <p:cNvSpPr>
            <a:spLocks noChangeShapeType="1"/>
          </p:cNvSpPr>
          <p:nvPr/>
        </p:nvSpPr>
        <p:spPr bwMode="auto">
          <a:xfrm>
            <a:off x="3406378" y="2362200"/>
            <a:ext cx="6858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SG"/>
          </a:p>
        </p:txBody>
      </p:sp>
      <p:sp>
        <p:nvSpPr>
          <p:cNvPr id="71691" name="Line 28"/>
          <p:cNvSpPr>
            <a:spLocks noChangeShapeType="1"/>
          </p:cNvSpPr>
          <p:nvPr/>
        </p:nvSpPr>
        <p:spPr bwMode="auto">
          <a:xfrm flipV="1">
            <a:off x="3679428" y="3484563"/>
            <a:ext cx="13716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SG"/>
          </a:p>
        </p:txBody>
      </p:sp>
      <p:sp>
        <p:nvSpPr>
          <p:cNvPr id="71692" name="Text Box 13"/>
          <p:cNvSpPr txBox="1">
            <a:spLocks noChangeArrowheads="1"/>
          </p:cNvSpPr>
          <p:nvPr/>
        </p:nvSpPr>
        <p:spPr bwMode="auto">
          <a:xfrm>
            <a:off x="1180705" y="4868863"/>
            <a:ext cx="136036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=</a:t>
            </a:r>
          </a:p>
        </p:txBody>
      </p:sp>
      <p:sp>
        <p:nvSpPr>
          <p:cNvPr id="71693" name="Text Box 14"/>
          <p:cNvSpPr txBox="1">
            <a:spLocks noChangeArrowheads="1"/>
          </p:cNvSpPr>
          <p:nvPr/>
        </p:nvSpPr>
        <p:spPr bwMode="auto">
          <a:xfrm>
            <a:off x="1115616" y="4321175"/>
            <a:ext cx="45907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 =</a:t>
            </a:r>
          </a:p>
        </p:txBody>
      </p:sp>
      <p:sp>
        <p:nvSpPr>
          <p:cNvPr id="71694" name="Text Box 15"/>
          <p:cNvSpPr txBox="1">
            <a:spLocks noChangeArrowheads="1"/>
          </p:cNvSpPr>
          <p:nvPr/>
        </p:nvSpPr>
        <p:spPr bwMode="auto">
          <a:xfrm>
            <a:off x="1183880" y="5300663"/>
            <a:ext cx="19578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=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003403" y="1196975"/>
            <a:ext cx="3836988" cy="381000"/>
          </a:xfrm>
          <a:prstGeom prst="rect">
            <a:avLst/>
          </a:prstGeom>
          <a:gradFill rotWithShape="0">
            <a:gsLst>
              <a:gs pos="0">
                <a:schemeClr val="accent5"/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sum of all observed values</a:t>
            </a:r>
            <a:endParaRPr lang="en-US" sz="2200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Line 29"/>
          <p:cNvSpPr>
            <a:spLocks noChangeShapeType="1"/>
          </p:cNvSpPr>
          <p:nvPr/>
        </p:nvSpPr>
        <p:spPr bwMode="auto">
          <a:xfrm flipH="1">
            <a:off x="5335191" y="1577975"/>
            <a:ext cx="1524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209" y="5264411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8172400" y="5049180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4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431280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Median 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61281" y="1248941"/>
            <a:ext cx="85232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Compute the median for the following </a:t>
            </a:r>
            <a:r>
              <a:rPr lang="en-US" sz="2800" b="1" i="1" dirty="0">
                <a:solidFill>
                  <a:srgbClr val="00B050"/>
                </a:solidFill>
                <a:latin typeface="+mn-lt"/>
              </a:rPr>
              <a:t>odd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number of observations.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56866" y="2021086"/>
            <a:ext cx="5911478" cy="8318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903     1745    1883    863      1204    1624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1698    957     1041    1138    1354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1206301" y="3140968"/>
            <a:ext cx="76141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First arrange the data in an array ( in ascending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order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403648" y="3573016"/>
            <a:ext cx="7347024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>
                <a:solidFill>
                  <a:schemeClr val="tx1"/>
                </a:solidFill>
                <a:latin typeface="+mn-lt"/>
              </a:rPr>
              <a:t>863  903  957  1041  1138  1204  1354   1624  1698  1745  1883</a:t>
            </a: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2411760" y="6127750"/>
            <a:ext cx="11779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= $1,204</a:t>
            </a:r>
          </a:p>
        </p:txBody>
      </p:sp>
      <p:grpSp>
        <p:nvGrpSpPr>
          <p:cNvPr id="75786" name="Group 9"/>
          <p:cNvGrpSpPr>
            <a:grpSpLocks/>
          </p:cNvGrpSpPr>
          <p:nvPr/>
        </p:nvGrpSpPr>
        <p:grpSpPr bwMode="auto">
          <a:xfrm>
            <a:off x="1475656" y="4365625"/>
            <a:ext cx="7799388" cy="736600"/>
            <a:chOff x="384" y="2736"/>
            <a:chExt cx="4913" cy="464"/>
          </a:xfrm>
        </p:grpSpPr>
        <p:grpSp>
          <p:nvGrpSpPr>
            <p:cNvPr id="75799" name="Group 22"/>
            <p:cNvGrpSpPr>
              <a:grpSpLocks/>
            </p:cNvGrpSpPr>
            <p:nvPr/>
          </p:nvGrpSpPr>
          <p:grpSpPr bwMode="auto">
            <a:xfrm>
              <a:off x="384" y="2736"/>
              <a:ext cx="4913" cy="464"/>
              <a:chOff x="384" y="2736"/>
              <a:chExt cx="4913" cy="464"/>
            </a:xfrm>
          </p:grpSpPr>
          <p:grpSp>
            <p:nvGrpSpPr>
              <p:cNvPr id="75801" name="Group 24"/>
              <p:cNvGrpSpPr>
                <a:grpSpLocks/>
              </p:cNvGrpSpPr>
              <p:nvPr/>
            </p:nvGrpSpPr>
            <p:grpSpPr bwMode="auto">
              <a:xfrm>
                <a:off x="384" y="2784"/>
                <a:ext cx="4913" cy="384"/>
                <a:chOff x="384" y="2784"/>
                <a:chExt cx="4913" cy="384"/>
              </a:xfrm>
            </p:grpSpPr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84" y="2784"/>
                  <a:ext cx="3318" cy="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00"/>
                    </a:gs>
                    <a:gs pos="100000">
                      <a:srgbClr val="FFFFCC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3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91" y="2810"/>
                  <a:ext cx="490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+mn-lt"/>
                    </a:rPr>
                    <a:t>Median=              </a:t>
                  </a:r>
                  <a:r>
                    <a:rPr lang="en-US" baseline="30000" dirty="0" err="1">
                      <a:solidFill>
                        <a:schemeClr val="tx1"/>
                      </a:solidFill>
                      <a:latin typeface="+mn-lt"/>
                    </a:rPr>
                    <a:t>th</a:t>
                  </a:r>
                  <a:r>
                    <a:rPr lang="en-US" dirty="0">
                      <a:solidFill>
                        <a:schemeClr val="tx1"/>
                      </a:solidFill>
                      <a:latin typeface="+mn-lt"/>
                    </a:rPr>
                    <a:t>  observation in data array</a:t>
                  </a:r>
                </a:p>
              </p:txBody>
            </p:sp>
          </p:grp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1521" y="2736"/>
                <a:ext cx="313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3200">
                    <a:solidFill>
                      <a:schemeClr val="tx1"/>
                    </a:solidFill>
                    <a:latin typeface="+mn-lt"/>
                  </a:rPr>
                  <a:t>)</a:t>
                </a:r>
                <a:r>
                  <a:rPr lang="en-US" sz="3200" baseline="30000">
                    <a:solidFill>
                      <a:schemeClr val="tx1"/>
                    </a:solidFill>
                    <a:latin typeface="+mn-lt"/>
                  </a:rPr>
                  <a:t>  </a:t>
                </a:r>
              </a:p>
            </p:txBody>
          </p:sp>
          <p:grpSp>
            <p:nvGrpSpPr>
              <p:cNvPr id="75803" name="Group 26"/>
              <p:cNvGrpSpPr>
                <a:grpSpLocks/>
              </p:cNvGrpSpPr>
              <p:nvPr/>
            </p:nvGrpSpPr>
            <p:grpSpPr bwMode="auto">
              <a:xfrm>
                <a:off x="1034" y="2736"/>
                <a:ext cx="556" cy="464"/>
                <a:chOff x="996" y="2880"/>
                <a:chExt cx="556" cy="464"/>
              </a:xfrm>
            </p:grpSpPr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996" y="2880"/>
                  <a:ext cx="210" cy="36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sz="3200" dirty="0">
                      <a:solidFill>
                        <a:schemeClr val="tx1"/>
                      </a:solidFill>
                      <a:latin typeface="+mn-lt"/>
                    </a:rPr>
                    <a:t>(</a:t>
                  </a:r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1079" y="2904"/>
                  <a:ext cx="473" cy="4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i="1" dirty="0">
                      <a:solidFill>
                        <a:schemeClr val="tx1"/>
                      </a:solidFill>
                      <a:latin typeface="+mn-lt"/>
                    </a:rPr>
                    <a:t>n + 1</a:t>
                  </a:r>
                </a:p>
                <a:p>
                  <a:pPr>
                    <a:defRPr/>
                  </a:pPr>
                  <a:r>
                    <a:rPr lang="en-US" i="1" dirty="0">
                      <a:solidFill>
                        <a:schemeClr val="tx1"/>
                      </a:solidFill>
                      <a:latin typeface="+mn-lt"/>
                    </a:rPr>
                    <a:t>   2</a:t>
                  </a:r>
                  <a:endParaRPr lang="en-US" sz="1600" i="1" dirty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>
              <a:off x="1190" y="2976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</p:grpSp>
      <p:grpSp>
        <p:nvGrpSpPr>
          <p:cNvPr id="75787" name="Group 10"/>
          <p:cNvGrpSpPr>
            <a:grpSpLocks/>
          </p:cNvGrpSpPr>
          <p:nvPr/>
        </p:nvGrpSpPr>
        <p:grpSpPr bwMode="auto">
          <a:xfrm>
            <a:off x="1475656" y="5008442"/>
            <a:ext cx="7788275" cy="1104900"/>
            <a:chOff x="432" y="3120"/>
            <a:chExt cx="4906" cy="696"/>
          </a:xfrm>
        </p:grpSpPr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1639" y="3120"/>
              <a:ext cx="329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3200">
                  <a:solidFill>
                    <a:schemeClr val="tx1"/>
                  </a:solidFill>
                  <a:latin typeface="+mn-lt"/>
                </a:rPr>
                <a:t> ) </a:t>
              </a:r>
            </a:p>
          </p:txBody>
        </p:sp>
        <p:grpSp>
          <p:nvGrpSpPr>
            <p:cNvPr id="75790" name="Group 13"/>
            <p:cNvGrpSpPr>
              <a:grpSpLocks/>
            </p:cNvGrpSpPr>
            <p:nvPr/>
          </p:nvGrpSpPr>
          <p:grpSpPr bwMode="auto">
            <a:xfrm>
              <a:off x="432" y="3120"/>
              <a:ext cx="4906" cy="696"/>
              <a:chOff x="422" y="3120"/>
              <a:chExt cx="4906" cy="696"/>
            </a:xfrm>
          </p:grpSpPr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1097" y="3120"/>
                <a:ext cx="210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3200">
                    <a:solidFill>
                      <a:schemeClr val="tx1"/>
                    </a:solidFill>
                    <a:latin typeface="+mn-lt"/>
                  </a:rPr>
                  <a:t>(</a:t>
                </a:r>
              </a:p>
            </p:txBody>
          </p:sp>
          <p:grpSp>
            <p:nvGrpSpPr>
              <p:cNvPr id="75792" name="Group 15"/>
              <p:cNvGrpSpPr>
                <a:grpSpLocks/>
              </p:cNvGrpSpPr>
              <p:nvPr/>
            </p:nvGrpSpPr>
            <p:grpSpPr bwMode="auto">
              <a:xfrm>
                <a:off x="422" y="3168"/>
                <a:ext cx="4906" cy="648"/>
                <a:chOff x="422" y="3144"/>
                <a:chExt cx="4906" cy="648"/>
              </a:xfrm>
            </p:grpSpPr>
            <p:grpSp>
              <p:nvGrpSpPr>
                <p:cNvPr id="75793" name="Group 16"/>
                <p:cNvGrpSpPr>
                  <a:grpSpLocks/>
                </p:cNvGrpSpPr>
                <p:nvPr/>
              </p:nvGrpSpPr>
              <p:grpSpPr bwMode="auto">
                <a:xfrm>
                  <a:off x="422" y="3144"/>
                  <a:ext cx="4906" cy="648"/>
                  <a:chOff x="422" y="3144"/>
                  <a:chExt cx="4906" cy="648"/>
                </a:xfrm>
              </p:grpSpPr>
              <p:sp>
                <p:nvSpPr>
                  <p:cNvPr id="19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258" y="3144"/>
                    <a:ext cx="518" cy="4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488" tIns="44450" rIns="90488" bIns="44450">
                    <a:spAutoFit/>
                  </a:bodyPr>
                  <a:lstStyle>
                    <a:defPPr>
                      <a:defRPr lang="en-US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2000" kern="1200">
                        <a:solidFill>
                          <a:srgbClr val="CCFFFF"/>
                        </a:solidFill>
                        <a:latin typeface="Arial" charset="0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US" i="1" dirty="0">
                        <a:solidFill>
                          <a:schemeClr val="tx1"/>
                        </a:solidFill>
                        <a:latin typeface="+mn-lt"/>
                      </a:rPr>
                      <a:t>11+ 1</a:t>
                    </a:r>
                    <a:endParaRPr lang="en-US" sz="1600" i="1" dirty="0">
                      <a:solidFill>
                        <a:schemeClr val="tx1"/>
                      </a:solidFill>
                      <a:latin typeface="+mn-lt"/>
                    </a:endParaRPr>
                  </a:p>
                  <a:p>
                    <a:pPr>
                      <a:defRPr/>
                    </a:pPr>
                    <a:r>
                      <a:rPr lang="en-US" i="1" dirty="0">
                        <a:solidFill>
                          <a:schemeClr val="tx1"/>
                        </a:solidFill>
                        <a:latin typeface="+mn-lt"/>
                      </a:rPr>
                      <a:t>   2</a:t>
                    </a:r>
                    <a:endParaRPr lang="en-US" sz="1600" i="1" dirty="0">
                      <a:solidFill>
                        <a:schemeClr val="tx1"/>
                      </a:solidFill>
                      <a:latin typeface="+mn-lt"/>
                    </a:endParaRPr>
                  </a:p>
                </p:txBody>
              </p:sp>
              <p:grpSp>
                <p:nvGrpSpPr>
                  <p:cNvPr id="75796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422" y="3158"/>
                    <a:ext cx="4906" cy="634"/>
                    <a:chOff x="422" y="3158"/>
                    <a:chExt cx="4906" cy="634"/>
                  </a:xfrm>
                </p:grpSpPr>
                <p:sp>
                  <p:nvSpPr>
                    <p:cNvPr id="21" name="Text Box 2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2" y="3158"/>
                      <a:ext cx="4906" cy="2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defPPr>
                        <a:defRPr lang="en-US"/>
                      </a:defPPr>
                      <a:lvl1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1pPr>
                      <a:lvl2pPr marL="4572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2pPr>
                      <a:lvl3pPr marL="9144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3pPr>
                      <a:lvl4pPr marL="13716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4pPr>
                      <a:lvl5pPr marL="18288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  <a:latin typeface="+mn-lt"/>
                        </a:rPr>
                        <a:t>Median =                 </a:t>
                      </a:r>
                      <a:r>
                        <a:rPr lang="en-US" baseline="3000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+mn-lt"/>
                        </a:rPr>
                        <a:t>  observation</a:t>
                      </a:r>
                    </a:p>
                  </p:txBody>
                </p:sp>
                <p:sp>
                  <p:nvSpPr>
                    <p:cNvPr id="22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2" y="3542"/>
                      <a:ext cx="4906" cy="2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defPPr>
                        <a:defRPr lang="en-US"/>
                      </a:defPPr>
                      <a:lvl1pPr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1pPr>
                      <a:lvl2pPr marL="4572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2pPr>
                      <a:lvl3pPr marL="9144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3pPr>
                      <a:lvl4pPr marL="13716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4pPr>
                      <a:lvl5pPr marL="1828800" algn="l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2000" kern="1200">
                          <a:solidFill>
                            <a:srgbClr val="CCFFFF"/>
                          </a:solidFill>
                          <a:latin typeface="Arial" charset="0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a:t>             = 6 </a:t>
                      </a:r>
                      <a:r>
                        <a:rPr lang="en-US" baseline="30000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r>
                        <a:rPr lang="en-US">
                          <a:solidFill>
                            <a:schemeClr val="tx1"/>
                          </a:solidFill>
                          <a:latin typeface="+mn-lt"/>
                        </a:rPr>
                        <a:t> observation</a:t>
                      </a:r>
                    </a:p>
                  </p:txBody>
                </p:sp>
              </p:grpSp>
            </p:grpSp>
            <p:sp>
              <p:nvSpPr>
                <p:cNvPr id="18" name="Line 30"/>
                <p:cNvSpPr>
                  <a:spLocks noChangeShapeType="1"/>
                </p:cNvSpPr>
                <p:nvPr/>
              </p:nvSpPr>
              <p:spPr bwMode="auto">
                <a:xfrm>
                  <a:off x="1296" y="3360"/>
                  <a:ext cx="43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</p:grpSp>
        </p:grp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355976" y="1721123"/>
            <a:ext cx="34829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i="1" dirty="0">
                <a:solidFill>
                  <a:schemeClr val="tx1"/>
                </a:solidFill>
                <a:latin typeface="+mn-lt"/>
              </a:rPr>
              <a:t>Net  Profits ($) of Evergreen Florist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Oval 1"/>
          <p:cNvSpPr/>
          <p:nvPr/>
        </p:nvSpPr>
        <p:spPr>
          <a:xfrm>
            <a:off x="4788024" y="3573016"/>
            <a:ext cx="805904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1187624" y="883568"/>
            <a:ext cx="7059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  Middle value in the data set</a:t>
            </a:r>
          </a:p>
        </p:txBody>
      </p:sp>
    </p:spTree>
    <p:extLst>
      <p:ext uri="{BB962C8B-B14F-4D97-AF65-F5344CB8AC3E}">
        <p14:creationId xmlns:p14="http://schemas.microsoft.com/office/powerpoint/2010/main" val="24627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Example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1038225"/>
            <a:ext cx="85232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Compute the median for the following </a:t>
            </a:r>
            <a:r>
              <a:rPr lang="en-US" sz="2800" b="1" i="1" dirty="0" smtClean="0">
                <a:solidFill>
                  <a:srgbClr val="00B050"/>
                </a:solidFill>
                <a:latin typeface="+mn-lt"/>
              </a:rPr>
              <a:t>even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number of observations.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84858" y="1916113"/>
            <a:ext cx="6559550" cy="8318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903     1745    1883    863      1204    1624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1698    957     1041    1138   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1354    1895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1422325" y="3140968"/>
            <a:ext cx="8550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First arrange the data in an array ( in ascending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order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475656" y="3573016"/>
            <a:ext cx="7239323" cy="76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200" dirty="0">
                <a:solidFill>
                  <a:schemeClr val="tx1"/>
                </a:solidFill>
                <a:latin typeface="+mn-lt"/>
              </a:rPr>
              <a:t>863  903  957  1041  1138  1204  1354   1624  1698  1745 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1883 1895</a:t>
            </a:r>
            <a:endParaRPr lang="en-US" sz="2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2411760" y="5910905"/>
            <a:ext cx="1614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= $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1,279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041775" y="1484313"/>
            <a:ext cx="348297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i="1" dirty="0">
                <a:solidFill>
                  <a:schemeClr val="tx1"/>
                </a:solidFill>
                <a:latin typeface="+mn-lt"/>
              </a:rPr>
              <a:t>Net  Profits ($) of Evergreen Florist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846216" y="3573016"/>
            <a:ext cx="805904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1" name="Oval 40"/>
          <p:cNvSpPr/>
          <p:nvPr/>
        </p:nvSpPr>
        <p:spPr>
          <a:xfrm>
            <a:off x="5710312" y="3573016"/>
            <a:ext cx="805904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62" name="Group 9"/>
          <p:cNvGrpSpPr>
            <a:grpSpLocks/>
          </p:cNvGrpSpPr>
          <p:nvPr/>
        </p:nvGrpSpPr>
        <p:grpSpPr bwMode="auto">
          <a:xfrm>
            <a:off x="1453132" y="4437112"/>
            <a:ext cx="7799388" cy="736600"/>
            <a:chOff x="384" y="2736"/>
            <a:chExt cx="4913" cy="464"/>
          </a:xfrm>
        </p:grpSpPr>
        <p:grpSp>
          <p:nvGrpSpPr>
            <p:cNvPr id="63" name="Group 22"/>
            <p:cNvGrpSpPr>
              <a:grpSpLocks/>
            </p:cNvGrpSpPr>
            <p:nvPr/>
          </p:nvGrpSpPr>
          <p:grpSpPr bwMode="auto">
            <a:xfrm>
              <a:off x="384" y="2736"/>
              <a:ext cx="4913" cy="464"/>
              <a:chOff x="384" y="2736"/>
              <a:chExt cx="4913" cy="464"/>
            </a:xfrm>
          </p:grpSpPr>
          <p:grpSp>
            <p:nvGrpSpPr>
              <p:cNvPr id="65" name="Group 24"/>
              <p:cNvGrpSpPr>
                <a:grpSpLocks/>
              </p:cNvGrpSpPr>
              <p:nvPr/>
            </p:nvGrpSpPr>
            <p:grpSpPr bwMode="auto">
              <a:xfrm>
                <a:off x="384" y="2784"/>
                <a:ext cx="4913" cy="384"/>
                <a:chOff x="384" y="2784"/>
                <a:chExt cx="4913" cy="384"/>
              </a:xfrm>
            </p:grpSpPr>
            <p:sp>
              <p:nvSpPr>
                <p:cNvPr id="70" name="Rectangle 69"/>
                <p:cNvSpPr>
                  <a:spLocks noChangeArrowheads="1"/>
                </p:cNvSpPr>
                <p:nvPr/>
              </p:nvSpPr>
              <p:spPr bwMode="auto">
                <a:xfrm>
                  <a:off x="384" y="2784"/>
                  <a:ext cx="3318" cy="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00"/>
                    </a:gs>
                    <a:gs pos="100000">
                      <a:srgbClr val="FFFFCC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7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91" y="2810"/>
                  <a:ext cx="4906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+mn-lt"/>
                    </a:rPr>
                    <a:t>Median=              </a:t>
                  </a:r>
                  <a:r>
                    <a:rPr lang="en-US" baseline="30000" dirty="0" err="1">
                      <a:solidFill>
                        <a:schemeClr val="tx1"/>
                      </a:solidFill>
                      <a:latin typeface="+mn-lt"/>
                    </a:rPr>
                    <a:t>th</a:t>
                  </a:r>
                  <a:r>
                    <a:rPr lang="en-US" dirty="0">
                      <a:solidFill>
                        <a:schemeClr val="tx1"/>
                      </a:solidFill>
                      <a:latin typeface="+mn-lt"/>
                    </a:rPr>
                    <a:t>  observation in data array</a:t>
                  </a:r>
                </a:p>
              </p:txBody>
            </p:sp>
          </p:grp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1521" y="2736"/>
                <a:ext cx="313" cy="3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000" kern="1200">
                    <a:solidFill>
                      <a:srgbClr val="CCFFFF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3200">
                    <a:solidFill>
                      <a:schemeClr val="tx1"/>
                    </a:solidFill>
                    <a:latin typeface="+mn-lt"/>
                  </a:rPr>
                  <a:t>)</a:t>
                </a:r>
                <a:r>
                  <a:rPr lang="en-US" sz="3200" baseline="30000">
                    <a:solidFill>
                      <a:schemeClr val="tx1"/>
                    </a:solidFill>
                    <a:latin typeface="+mn-lt"/>
                  </a:rPr>
                  <a:t>  </a:t>
                </a:r>
              </a:p>
            </p:txBody>
          </p:sp>
          <p:grpSp>
            <p:nvGrpSpPr>
              <p:cNvPr id="67" name="Group 26"/>
              <p:cNvGrpSpPr>
                <a:grpSpLocks/>
              </p:cNvGrpSpPr>
              <p:nvPr/>
            </p:nvGrpSpPr>
            <p:grpSpPr bwMode="auto">
              <a:xfrm>
                <a:off x="1034" y="2736"/>
                <a:ext cx="556" cy="464"/>
                <a:chOff x="996" y="2880"/>
                <a:chExt cx="556" cy="464"/>
              </a:xfrm>
            </p:grpSpPr>
            <p:sp>
              <p:nvSpPr>
                <p:cNvPr id="68" name="Rectangle 67"/>
                <p:cNvSpPr>
                  <a:spLocks noChangeArrowheads="1"/>
                </p:cNvSpPr>
                <p:nvPr/>
              </p:nvSpPr>
              <p:spPr bwMode="auto">
                <a:xfrm>
                  <a:off x="996" y="2880"/>
                  <a:ext cx="210" cy="36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sz="3200" dirty="0">
                      <a:solidFill>
                        <a:schemeClr val="tx1"/>
                      </a:solidFill>
                      <a:latin typeface="+mn-lt"/>
                    </a:rPr>
                    <a:t>(</a:t>
                  </a:r>
                </a:p>
              </p:txBody>
            </p:sp>
            <p:sp>
              <p:nvSpPr>
                <p:cNvPr id="69" name="Rectangle 68"/>
                <p:cNvSpPr>
                  <a:spLocks noChangeArrowheads="1"/>
                </p:cNvSpPr>
                <p:nvPr/>
              </p:nvSpPr>
              <p:spPr bwMode="auto">
                <a:xfrm>
                  <a:off x="1079" y="2904"/>
                  <a:ext cx="473" cy="4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488" tIns="44450" rIns="90488" bIns="44450">
                  <a:spAutoFit/>
                </a:bodyPr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000" kern="1200">
                      <a:solidFill>
                        <a:srgbClr val="CCFFFF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US" i="1" dirty="0">
                      <a:solidFill>
                        <a:schemeClr val="tx1"/>
                      </a:solidFill>
                      <a:latin typeface="+mn-lt"/>
                    </a:rPr>
                    <a:t>n + 1</a:t>
                  </a:r>
                </a:p>
                <a:p>
                  <a:pPr>
                    <a:defRPr/>
                  </a:pPr>
                  <a:r>
                    <a:rPr lang="en-US" i="1" dirty="0">
                      <a:solidFill>
                        <a:schemeClr val="tx1"/>
                      </a:solidFill>
                      <a:latin typeface="+mn-lt"/>
                    </a:rPr>
                    <a:t>   2</a:t>
                  </a:r>
                  <a:endParaRPr lang="en-US" sz="1600" i="1" dirty="0">
                    <a:solidFill>
                      <a:schemeClr val="tx1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>
              <a:off x="1190" y="2976"/>
              <a:ext cx="3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</p:grp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1475656" y="5221649"/>
            <a:ext cx="77882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Median =  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6.5</a:t>
            </a: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	= 1204 + 1354 /2 	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225" y="5372423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Oval 24"/>
          <p:cNvSpPr/>
          <p:nvPr/>
        </p:nvSpPr>
        <p:spPr>
          <a:xfrm>
            <a:off x="8316416" y="5157192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6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3168" y="543685"/>
            <a:ext cx="8469312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Mode 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1547664" y="2246958"/>
            <a:ext cx="63563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Determine the mode for the following data :</a:t>
            </a:r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1442467" y="3719513"/>
            <a:ext cx="7666037" cy="101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Since the value                  occurs most frequently,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Mode =</a:t>
            </a:r>
            <a:endParaRPr lang="en-US" sz="2400" b="1" u="sng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ext Box 1031"/>
          <p:cNvSpPr txBox="1">
            <a:spLocks noChangeArrowheads="1"/>
          </p:cNvSpPr>
          <p:nvPr/>
        </p:nvSpPr>
        <p:spPr bwMode="auto">
          <a:xfrm>
            <a:off x="899592" y="3028950"/>
            <a:ext cx="8099425" cy="4000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$100,000   $5,000   $10,000   $20,000   $30,000   $50,000   $100,000 </a:t>
            </a:r>
            <a:endParaRPr lang="en-GB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 Box 1033"/>
          <p:cNvSpPr txBox="1">
            <a:spLocks noChangeArrowheads="1"/>
          </p:cNvSpPr>
          <p:nvPr/>
        </p:nvSpPr>
        <p:spPr bwMode="auto">
          <a:xfrm>
            <a:off x="3690739" y="3716338"/>
            <a:ext cx="1457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$100,000</a:t>
            </a:r>
          </a:p>
        </p:txBody>
      </p:sp>
      <p:sp>
        <p:nvSpPr>
          <p:cNvPr id="9" name="Text Box 1034"/>
          <p:cNvSpPr txBox="1">
            <a:spLocks noChangeArrowheads="1"/>
          </p:cNvSpPr>
          <p:nvPr/>
        </p:nvSpPr>
        <p:spPr bwMode="auto">
          <a:xfrm>
            <a:off x="2627784" y="4286250"/>
            <a:ext cx="1457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u="sng" dirty="0">
                <a:solidFill>
                  <a:schemeClr val="tx1"/>
                </a:solidFill>
                <a:latin typeface="+mn-lt"/>
              </a:rPr>
              <a:t>$100,000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76821" y="1412776"/>
            <a:ext cx="7559675" cy="52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itchFamily="2" charset="2"/>
              <a:buChar char="t"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the </a:t>
            </a:r>
            <a:r>
              <a:rPr lang="en-US" sz="2400" dirty="0">
                <a:solidFill>
                  <a:schemeClr val="tx1"/>
                </a:solidFill>
                <a:latin typeface="+mn-lt"/>
              </a:rPr>
              <a:t>value that occurs most frequently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99592" y="3044280"/>
            <a:ext cx="1186657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" name="Oval 11"/>
          <p:cNvSpPr/>
          <p:nvPr/>
        </p:nvSpPr>
        <p:spPr>
          <a:xfrm>
            <a:off x="7668344" y="3044280"/>
            <a:ext cx="1186657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3828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attend this workshop?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</a:t>
            </a:r>
            <a:r>
              <a:rPr lang="en-US" dirty="0" smtClean="0">
                <a:solidFill>
                  <a:srgbClr val="00B0F0"/>
                </a:solidFill>
              </a:rPr>
              <a:t>key statistics concepts </a:t>
            </a:r>
            <a:r>
              <a:rPr lang="en-US" dirty="0" smtClean="0"/>
              <a:t>that will help you make better decisions</a:t>
            </a:r>
          </a:p>
          <a:p>
            <a:endParaRPr lang="en-US" dirty="0" smtClean="0"/>
          </a:p>
          <a:p>
            <a:r>
              <a:rPr lang="en-US" dirty="0" smtClean="0"/>
              <a:t>Pick up useful </a:t>
            </a:r>
            <a:r>
              <a:rPr lang="en-US" dirty="0" smtClean="0">
                <a:solidFill>
                  <a:srgbClr val="00B050"/>
                </a:solidFill>
              </a:rPr>
              <a:t>Microsoft Excel Skills</a:t>
            </a:r>
          </a:p>
          <a:p>
            <a:endParaRPr lang="en-US" dirty="0" smtClean="0"/>
          </a:p>
          <a:p>
            <a:r>
              <a:rPr lang="en-US" dirty="0" smtClean="0"/>
              <a:t>Win attractive </a:t>
            </a:r>
            <a:r>
              <a:rPr lang="en-US" dirty="0" smtClean="0">
                <a:solidFill>
                  <a:srgbClr val="FF0000"/>
                </a:solidFill>
              </a:rPr>
              <a:t>prizes</a:t>
            </a:r>
            <a:r>
              <a:rPr lang="en-US" dirty="0" smtClean="0"/>
              <a:t>!  </a:t>
            </a:r>
            <a:endParaRPr lang="en-US" dirty="0"/>
          </a:p>
        </p:txBody>
      </p:sp>
      <p:sp>
        <p:nvSpPr>
          <p:cNvPr id="4" name="AutoShape 2" descr="data:image/jpeg;base64,/9j/4AAQSkZJRgABAQAAAQABAAD/2wCEAAkGBxQTEBUUEBQVEBQVFBQUFBUVFBQVFRQUFBQWFhUVFBUYHCggGBolHBQUITEhJSkrLi4uFx8zODMtNygtLisBCgoKDg0OGhAQGjAmHCQsLCwsLCwtLCwsLCwsLCwsLCwsLCwsLCwsLCwsLCwsLCwsLCwsLCwsLCwsLCwsLCwsLP/AABEIAMwAzAMBEQACEQEDEQH/xAAcAAABBQEBAQAAAAAAAAAAAAAEAAMFBgcCAQj/xABMEAACAQECBwoJCAkEAwEAAAABAgADBBEFBhIhMUFREyJhcXKBkaGxwSMyQlJic5Ky0QcUMzQ1U4LCFRYkJVSDotLhQ6Oz8BdEk4T/xAAZAQACAwEAAAAAAAAAAAAAAAAAAQIDBAX/xAAzEQACAQIEAwUHBAMBAAAAAAAAAQIDEQQSEzEhMlEUM0FhgQUiUnGRobE0QsHhFSPwJP/aAAwDAQACEQMRAD8A3GACgAoAD263U6KZdZ1pqNbEDo2xNpcWJtLcpuFPlKorms9Nq584nc07CT0TPLExW3EqdZLYrdpx+tjnMVpLsRc/tNf2Sl4mTK3VYDVwhaqudbVWY+YXKNzBTcZW6kn4kczfiRzV61+erVv131Hv7ZDO+pHMxbvV+9q//R/jDO+oZmeGrU+8qe23xhnfUMzOSz+e/tN8YZmF2K5/Ob2j8YszC55kt5ze0YZmFzzcjtPSYZguLcjtPSYZguLcjtPSYZgueGidp6YZguebjC4XPcpxoPUp7o8wXEmEKiG9SARoIGSRxFbiJJTY1IsuCflLrUrhXTd147nHE12fiI55ojiGty2NVrc0DAGN9ltdwo1AH+7fevzA6ea+aYVIy2LozT2J6TJCgAoAKACgAoAUzG/HlLOTSs4FWtoY+RTPDdpbg6Znq11HgtyqdS3BGZW21VbQ+6V3NRtp1DYo0AcUxSm5O7M7k3uKnQkLkR9aEVwHFoRXEHiw1HG+HETp/wA88UqiW5FzSH6GAXbxQzcQzdMgpTnyRuRUpy5UGridXOhCOMiWdnxL8CWlXfgOLiRX2L7X+I+yYny+o9Cv5HYxGr7F9r/EOx4nqvr/AEHZ6/VHYxEreh7R+EfYsR8SH2et1R2MQqvnJ0mPsNf4kHZavxI7GIFTz064dgrfGvuHZanxHoxAfz06DH/j6vxofZKnxHX6gP8AeJ0GH+Oq/Gvow7JP4j3/AMft94nsn4w/x1T4/t/Ydjn8Qv8Ax+33i+yfjD/HVPj+39h2OfxfY6HyfH71fYPxh/jZ/H9v7Dscvi+39hdnxJyfLU/g/wAya9nyX7/t/ZJYRr932/sJtGCdxTKOSwGu666Snh3TjmzfYcqWSN7ljsv0a8lewTfDlRrjsh2SGKACgAoAUf5Q8bDQHzeznwzjfsP9NTs9I9Uz16uXgtyqpO3BGYUKM57ZlD6VKRbEEpSiuAbYcHtUNy6NZ1CAi2YJxd80cbHultPDyqcdkShSlPyRYKeC6FFcqoVuGlnICjpzCboYelTV/uzTGjCHH8kdasdrJT3tPLrHUKSE38RNwkZYykuCd/kDrwRHPjlan+hsYQajWq3H2QubplfapvaP1I60nsjg4y2/7uyrz1T3iPtFTog1ZjbYft58qzLxU6h7Wkdap5C1JnBw1b/vqA4qB72hrVeq+gakzk4Zt/8AEU+agO9otar1X0FqT6nDYXtuu0gcVBB3w1anUM8uo22FrZ/FHmpU4tWp1Fnl1GWwla/4upzJSH5ZHUqfF+Azy6jTYUtf8XW6KX9sNWp8X4Fnl1B62GbWP/arf7f9si6tT4n9hZ5dQCtjJaxpr1G/Fd2SOtPqLUl1GaeMlYkA1a4vN2as13dGq0n4sM76mg0rQ36IRnZnYk3sxJJ8KwF5PAJfXk+zXfl+Syq/9P8A3Utlj+jTkL2CbYcqNMdkPSQxQAUAAcOYSWzWepWbQikgec2hV5zdIzllVxSdlcwh6z1ajVKhyndizHhPdOXKTbuzE3cMoU5W2RDESRuIPwdYTVa4Zh5R2CCAvuBsDgKM1yjpbhm2hh7+9LboX0qV+MjnD+Mi0PB0FFSrou8lTsN2cngHVJYjFxp+7HiyVWuocFuV79D1bQwqW2ozaxT2c2hebPwzJpzqvNVfoU5JT4zfoSVKyJTF1NQg4Bn5zL1FR2RYklsNVIXAGeIQyYhHhgBwYrgNsYriGmMVwGmMVxDLmK4gSvItiIq1CQZEjmzG/Yb4IEapWb9yUuEjrqMZrxL/APKvT8l1fuS72YbxeSvZOjHZGtbDkYxQAUAM5+VzCBuo2cHxiar8S71B0lj+GZMVLaJRWfgUSzJMLM5IUlkSIXRpkkAZyTcJEC+YvYLAAXUM7HaZrw9LO7vZFtKGZ3ewRjLhjclNOmbjdviNKg6FX0j1Dmk8Ziciyx3J162XggDA2Cwg3Rx4Q5+QDqHDtMzUKWX3pb/ghSp2V3uH1JouWgtUyNyIJUMVxA1QxXIjJMVxHBMAOGMQhtjEA0xiENMYgGXMQgSsZFiI20yLEAVBARpr/Ydm4dz6yxmrEfpY/NF1fuV6F8peKOIdk6a2Ni2O4xigAoAY7j/UFXCTgsFyFRBffdovOfV405+Id5mWrxkRQszJ4wu2HSDxGZpKxSwmnICJ3F+z3tlXcA4zBJt2W7FvwRe7faRZLKWzFswUHyqjZgDwX6eAGdWclQpfL8m1tUoFPwWN3tGUxylp74k+U5Ok8Zz8040P9tS78OJiprPO78Czs83XNgxUaK5EFqNFciC1GiuIFqNFciMkxCOSYANs0QDbNEIbZohDLGIBpzEIFrGRYiPrmIQDUggNPqj9zWMbTQ6wZrr/AKaHzRdW7qPzRe1GadQ2nsAFABQAwvGxr8I2kn70joAE5lbnZjqczFYrSyi4ZxrU5x0Si9iu4XvTnXe8Bz9BkXYRc8TbNew9EZR4zol+DjmqX6E8Os079AP5Q8IZVdKI8WmuW3Le8Acyj+uL2jUu1D1HipcVEdxaTJo363JPMMw7OuU0FaN+oqCtElKlS4EzQXDlmsrVFDAgAgEZjrl6o3W5PIONgOofLXoMOz+YaXmMti5UPlp0NDsz6i0vMafFep56dcXZpC0X1GjitW85Ov4Q7NIWi+pwcV6+1Ok/CLs0haLOGxVr7U9o/CLs0w0WNnFW0eh7R+EXZpi0ZDbYp2nYnt/4kezTFoyGmxTtPmp7f+IuzVA0ZDFTFS1eYDxOvfE8NU6C0Zg1TFK1/df1p8ZHs1ToLRmB1sTrb9yT+On/AHSPZqnQWjPoR9TFG2/wz9Kf3Q0Knwi0p9DQK+Dqv6OslLc2LoaGWo0rkrvr+KaK1OTowilxTVy2rTk4RSXii17uNjey3wnQzI1HJta67x+FvhDMuoHVG0K1+SQbtME0wHYwMKxn+0LT61u6cutzsxVOZjVCUMrDaWqQYmaRiTT8G7cIXoH+Zu9nr3ZS8y/CL3W/Mz7Ddr3S11321XA4k3g92YMTLNUkzPWd5sttg3tNBsUdkvgrRRohwSHK9Tenikrkrlgxcz2amfRHVmnQp8UjRHYlZcMUAFABQAUAFABQAUAFABQAUAFABQAUAFADwiJpARVFcm1XDQyt1EfGQp+IEtLAMKxq+0LT609gnLrc7MVTmY1QMoZWGUjolctiEtjT8TPqt/pt3To+z+59WasJ3ZkthfLOUc95LHjY3985b4u5kfFl5WrNZqPKlXMYhXLRii99kTjcdDsJ0qPKjVDlJmXEhQAUAPCYAeboNo6RADqACgAxUttNTc1RFI0guoI47zIuUV4izLqNHCtAaa1IfzE+MWpHqhZ49ThsN2YabRRH81PjDVh1X1DPHqPWK30qwJo1EqhTcSjBgDdfcSNecRxlGWzGpKWwTJDIQYQqF6gLqoV2VRkEm4G4XnKmF1552uhTnldnHz2qf9VR/KH90lrS6izvqdCrVP8A7F38pPjJKpLqPM+o/g2o+6lXrbsChIGQq5JVgPJ035XVLKcm3xZKDd9zqr9aTkv+WShuywk5YBhWNn2jafWnsE5dbnZiqczGKEzsrC1MrnsQnsahim+TYA2zdD0E/CdPBcMOn8/ya8N3S9TJME+IvNOakZEi37rLy88arEItuIz32TiqVB/Vf3zo0OVGunylhM0EzOMZcG1rPULNXtD0XO8fdnG5knNTe49Da9Bz6cFdVIO6fAyVVOLunwK/V9ZWP/6K390oU31f1Kk31PERb98XblVKjdrROXmNseq2WkQGRQrrcVYMym8Zxvr8x4ZU273W5W+qLvidjYto8DWIW0KDpzboBrHpDWOfRo6WHxCqKz3NlGtnVnuGY14e+bpkU89ZxvRpyBrdu4azJ162RWW5KpUyrhuZ2thvJZt8xJJJzkk5ySZzGzJY9NjUahEFgvB9jatUFKkBlHSbsyKNLtwDrJAjhSdSVkRVPPKyNMwXg9KFJadMXKus6WJzlmOsk552IQUIqKOhGKirILkiRTbYf2iqoPl39Kg985NbvJGaW7GqmUJXxIg72pxJKTI3YZihbi9rdTqpE/1pNeGleRZRd5FhtI/aKZ5Q6h8JpjzM0klLAMKxu+0bT6zuE5dfnZiqczB6BmdlYWuiQlsQlszTcWj+7TyavfOjg/0y9fyzVhu5XqZPg87xOITAjOiybpLCZ4akQFx+T177PUGyu3WiGdDDP3TVR5S0zUWjdooLURkqKHVgQykXgg6QRE0mrMGrmS45Yv1LE2Wl72Ym5WOdqZOhKh1jY3Mc+nm1qLp8VsYqlPJxWxAJbb5muU3O/npkbgOraw915KOpDI65mVhoYGWwkSTJrBWEzUqOLQb7Sd8W1VUGYNT2ADSuqTk3u9yd7vjuG1JUBH2hyzBEGUzEKoGkk6BGlfgiO5ouLGAxZqVxuaq9xqNw6lX0R/mdSjSVOPmbKcMq8yZlxYKAFKwhSPzusR5y/wDGs5deL1GZp8zG6obhlWVkWR9cOdsMrIO4ViWt1sv86k46GQy/CP8A2EqD98ttt+npcZ92bo8zNhJSwDCscftK0es/KJy6/OzFU5mDUDM7KwtdEhLYi9jTsWvs08mr3zo4P9MvX+TVhu5XqZNYxvE5K9gmFbGcnMqTJHt8iIuHycNvK42VFPSgHdOhheU1UOUuM1lwoAN2igtRGSoodWBVlIvBB0giJpNWYNXMWx2xSewvulO97Mx3raTSJ0I52bG5jn08yvh8nFbGGrSycVsQCVL5ksUnXFAYfZ6gqAKxKspvRx4yNtHeNcujK/Bk07ktZ8JlgUq3LVUXm7xXX7xODg1RONhl4xKwBkD5xWHhGHg1PkIdd3nHqGbbN+Go2WZ7milTt7zLbNZeKACgBF1cEk1HcOBlEG7JvI3oGm/glEqN23crcLu5w+Bif9S7iRe+LQ8w0/M5GL411X5lpj8sOzrqLSXU6wfi/To1BUVqjEBgAxXJ311+YKNgjhh4QeZBCjGLuhzCH0tLl/lMlHmZaSctAwvHP7StHrPyicuvzsxVeZgdGZ2VBayD2E9jUMVvs78NXvnRwf6depqw3cr1Mosg3i8lewTCtkZyXBkhnQiEWz5OW31oHqz1MJuwr4Gqhsy7zaXigAoAD29KbUnFYKaZUhw3ilbs99+qKVrcdhO1uJhOHsDmgxq0Vb5qzkUmbOyjUH13HUT2zjzir3Wxz5RtxWxHo98qInYJBvEAJWy1RUCgnIqIQ1N7ryjDgOlTrB0zRCVyxO5frD8oKhQloouK6jfhMnIbY9Mk51PVomztSW6NGtbdBH68g+LQbndR2XyDxi6EXiF0PbJjVXq1kpUqCEsc99Rt6g8ZzvdAB5yQNcKeKdSWVRFDEOcsqRb5tNQNWt9NWyWbfC4lQCxAOjMBfqlcqsIuzfEi5JOw0cLU9W6E8FKr3rFrR/5Czo5/SZPi0ax5kX3nENVeCDP5HlLCLl1V6LUwxIDF6Zz5JOhSTqMFUu7WBT47HOE/HpH0x2GEeYmSctAwvHX7StHLHurOXX52YqvMwKjM7KgtTIPYizUsUc+D+ap3zo4L9OvX8mvDd19TKbIN4vJXsEwrZGclFjYzsSNxFm+TxvD1htRD0MZtwj3NOH8S+zoGgUAFACp4Ttnzpyi/V0O+P3zjyR6IPTMNWpndlt+Sicszt4DNupqyFHUMpFxUjMRsmeTIMzbDGBDZ3vW9qRO9J0r6LdxldrlLjYGSmOCRsRsdKyqb8oRrgMl6VanXUAkrUXPTe7Op2Hap1iXJqSsyxWY5ZbbnKOuRWUgMgz335lZPOU6pXKLTsQaNNxYwNuFPKf6VwC/ojUgOwX85vnSw9HTj5mulTyLzJqXlpW8KWjItLXa1Q+8JzsS7VPQonwkCPbjfKdRkMw2cKka5JVRZj3B+Fsu1Ukv8o+40upTvJIlCV5IsGFtNM+mvbNS5zSSUtAwrHb7StHLHuicuv3jMVXmYFRMzMqC1MixM1PErPYOeoJ0cD+n+v5NOF7r6mW2IbxOSvYJhWyKSSWMQ6siBP4itda2G2l2MPjNeEfFmjD7s0CdI0igBXcOW01WNnokgD6eoPJH3anzjr2TJXqXeSPqUzlf3UMEKihVFygXATM3bgiGxHWiuJS2RYDach1KuAysLiDoIkSJn+GcGGzvepyqTHetrX0W4eHXHYraBkN8ixDlGqUN4jTsNMs+D626mm6MKdekcqjUIvuOtXHlIdY5xcZphMsT+ppuLeHhaUIZdyr07hWpE35J1Mp8pDpDd8306imjVCeZEzLCZUsZWItS7DTHUzTnYvnM9TmBalUbJmuQALRVGoQuQbGcDA/PqDend0qRLKD/2IdN++i9YZ0Jy17ROj+42klLQMJx3P7ytHLHuicvEc7MVXmYDQMzMqYWkiyLNVxF+pfiedH2f3HqzVhO6+pmNgXwaclewTCtkUEgggwHVEgxExicbrcOGm46wZrwj94vw/MaLOoayCw/hkI4s9J1Ws4vLEi6lT88369NwmavWy+5Hd/bzKqlS3urcDp7nTQJSvfWSFZizHSxIGcyjKkrIhwS4AFos9oc7yi54wF94iQdKb2RFxk/AYXF62N5CJyqg/LfBYap0DTmPJidaD49WmvEGbtuk1hJeLHoy6jrYhB1K1axYHSAgF/STJrB9WPQ6spWH8UHsdUC/LoubqdQ5t95j6g2w6DMmJoOnxWxnrU3Dj4EPbbIy6VI5pmTZUmB2PCG5Npu55amTuXCx4YR8ipSqrStFMbx85DDXSqBfGQ5uLMRNNObvdblkZeKNIxbwyLVQFTIakwOS6OrDJcackkDKXWGGkTowlmVzZGWZXAsPUgbQpN+anmzE+UdgmbERvIrqLiDmyE+LTqN+Ajra6Uqk+hHK+hx+harHNSC8uoo93Kk9CXQNN9Duy4tVBVVy1NAtRXuUMxN2rKN13RCGGampXCNFqV7kzhrxBwMvaJp/cjQSAloGE47fado5Y90Tl4jnZiq8zAaMzMqYWhkGRNUxC+p/jfunS9ndz6s1YTu/Vmc4PXwackdkwrZFIcixMQ8qSIiRxbzW2jw5Y/oY900YXnLqHMaPOujYcbkt99wvOk3C+KyA7EYCgAoAKACgAxbbGlWm1OqodGFzKdB+B4YpRUlZiaTVmQ6YmWIaaCvy2ep77GVLD01+0gqMF4B1nwDZaf0dnoJyaVMdglihFbIkoRWyDlpKNCgcQElYkdwAUAFABExMBg2pLwMtbybgMoXk7AJC6uK6BsNDwR4CO0RPmQw9dEtAwjHf7TtHLHuicvEd4zFV5mA0ZmZUFpIMiariD9T/ABt2CdH2d3PqzVhO79WZ/g5fBrxTH4FIeiSLAeVJFiC8FZrXQPp3dKkd8vw3eIto8xo0662NgowFABQAUAFABQAbqV1XxmVeMgdsTaW4rgr4XoDTVS/YDeegSGrDqLPHqNnDdM+ItWpyaVTtIA64taPgLUQ22Fah8Sy1Ty3ooPfJ6otV+CFnfQOsNoL0wzLkHOCt+VcVYqRlXZ84lkXdXJp3QBh2vUV6So5phi+UQqkm4AgDKBA1yjE1JQtlZCo2rWAa5z76tWb+Zke4BM+p1bK2/MaC0PKTL5bO/vEx5oiujpLVSD01RES+onioo18Ak4zV0kNNXJrDI8C3/dc0y3RoDKZzDiEsAwjHb7StHrB7onKxHeMxVeZgNGZ2UhaSDEar8n/1Q8tuwTo+zu59WasH3fqyjYOXwY/7rmNlRIIsiIfRJFgO0BdWonZWp++BLaHCaJ0+ZGiCdlbG0DteFKdNwjk5RAbJVWY3EkA70HWDITqwg7NkZTSdmMVMMgeLSrPxIF98iQ7RHwTI6iGv0rVPi0LvWVUXpChotZ9Baj6Hnzm0nXQp8W6VLupYasvIM8hi1tXyCTaQpAJ3lFRfcL7jlFs0WeXUTlLqT1M3gHaBNKLiuYQCrbHZlViUpXXgHzwbr+ITnYjhVuUTSz3OKlv2ZuLN2SGqRchtsKcMeqLMM18NXDTHqizk9i1Xy7MrbWqH/cabaLvA0U3eIJja1wonR4QjpRvhKMZsiNXwIllvGnrmEpA64u8qBFkfRqH51QuvI3ZPeEnSfvr5ii/eRouFx4F+SZ05+BuCaB3o4hLAMIx1+0rT6z8qzlV+8Ziq8zAaMzMpYWkixGq/J8f2Q8s+6J0fZ3cv5v8Ag1YPu/VlNwcu8527TMjKiRRJEB9FkWAqouKHY6HoYSdLnRKHMjQhO0tjaVvD75FoU6MqmB7Lk/mmDF86ZRU5kDVLaTKNQi2Mtbro9QjcbbCcNQWYjsJYZIVuI9keoJyNEsxvReSOydRbGxbFWxnbJtS+lTHUx+M5+L518iipzAxybtMzcCALWK8cOBFkXbTeLgIXIsueIf1JRseoP6ye+dLDP/WjVR5BzG2llU6QH3w/46kji43ivmFVcERfzI3TFpsqsAWmgozMyg7Lxf0R6ZFo5suD3NZClN3AqUzlZBCgBgSSWu1X6I4Up500hKEsysi8YUHgX5LdhnSn4G0csh8GvJHZJgYTjp9pWn1n5VnKr95Iw1eZgVGZmVBSSJE1X5Oz+yt6w+6J0PZ3dP5v+DVg+R/MquDl3p5b+8ZmluQJFFkGIIRZEDi2rvDwXHrkocyJR3L5TN4B2idqOxtKvjk91SidocdazHjN0UVd0BUnW7QZjuisbqOvDC6EB1qo1DphciyIwkhZTxGK5Bmp4JfKs9I7aaHpUTsw5Ub48qIPGehlWin6tveX4zJio3kiqquKBzYjdM2kQsBVaSX3ZSk7Aco9Azx6aFY4bBLuBudOoc/m5Oa7a93BG6EnshOEnsi04tWJ6VErUUIS7MACDcpuuvI1zdh4OELMvoxcY2YXhGxbqFGUyZLZV63X+Ky3ZwfOk5wzKxOUbjC4FpeXlVOW7Eezfd1SKox8RaaC7PZKafRoiclQvZJqEVsiSSWw/JDBsIkbk1/mkdIlc3wA9web6SckdksAwnHQ/vK0+t/Ks5NfvGYavMwKiZnZUFI0iI1X5Oj+zPy/yib/AGb3cvn/AAjTg+R/MruD1zN6yoP6zKJbkWSCLICCEWRA8ti+DbihHcEXGxm+mh9FewTtw2NxA43UMp6HG/YD3TLio3sU1VsCUrDmmXTK7DNos6r4xVeMgdsemJoEyEbxSanIVn90RqCewrHhwRVZjkUahUjNfkoNGvKN46Inh6jfBEXTm9kXXA1Bks1FHFzLSRWAN9zKoBz6886VNNQSfQ2QTUUmc27Bq1XVizqVBG9N14JBzm7gEU6ak7sHFNniYHo+Um6esJfqYkRKjDoLJEMpUVUXKoUbAAB1SxJLYklY7jGKAHjMBpN0WZAAWjDVBNNRSdg3x6os3QARsY1P0dKpU5go6T8Ie8Bwbban8SmlIekSx7oZX4sDn9E16h8LWN2xcwhkQE7Sp5KgDQBdJAYDjo37ytXrT7onKr94zDV5mAUnmdlQQtSRsI1r5OD4B+WPdE3ezeSXz/hGjBcr+ZB2FfpPXVv+Qyme7B7kgglYghBEB1XW9G4jEtwLLgpr6FM+gvZOzT2Ni2OMJ4NFYoS7UyhJBXJvN4uIN4MJ089hSjmGkwHS8o1KnKqPd0AgSKoR8RaaCKOC6KeLSpgjXkLf06ZNU4LZDUIrwC5MkKACgAoAB2jClFPGqIOC8E9AiuADUxkp/wCmtSqfRW4dLXQ4gNfpW0P9HRVOF2JPQAIWYC+a2t/HrZA2IAOvTDKgPVxcU56rtUPpMT2x2AOoYHpLoUdEADEoqNAAgA5dABQAUAPn3H1cnCNc+dUY9Gb4TmV177MVXmZD06kztFQ8K0VgNn+TxbqL8pfdE1+zVaEvn/Bdg+WXzIQWumHqKrB33WpeiAu4OWfJUEyFRXk7DluF0RaH+islU7GqslJesluqJUKktl9QUZPwDaWA7a/jVLPZx6KvXbpJQdssWDm92S0ZPdhL4sIFJtFprVBdnGWKS9FMA9JMtWDprjJktCK3ZLYCZdwpin4oUBc9+YZhn1zRGy22Lla3AkZYMULgCWjCdFPHqIvBlC/oiuADUxlo+QHqH0UPabhDiAycNV3+ioZPC7dwHfDiB5udsfTUFMeio7TfCwC/V4t9NUepymJHRohYAyz4CpJoUdEYB1OzKNAEAHQIAewAUAFABQAUAFABQAp2NGIVK0lnRtzdiWN4ylLHWNanhHQZRUoqRXOmpGS4xYsWmxG+tTO56qq75OcjRz3TFOjKO5mlBx3IUV5XYhY3nF6utnDK5uGbqEvwk4U1LM7cSzDyjBSu/EJtONdnpAhQTpNygKLzpOeTnj6MNuPyJSxdOO3EA/WyvV+r2cnh3zdgA65T26rPu6ZX2qpLkgL5vhKtpYUQeEDqF5jy4ypu7Dy4mW7seriWz57RaGc7FHexPZBezszvUm3/AN53BYO/Gcrj1np1rOi0qKBgt4DMx0Xk6AOGb401FJI1xioqyHwtsfTUFMeio7TJ2JHv6vM/01R6nAWJHRojsAZZ8XqS+SIAH0rGi6FEAHgg2QA6gAoAKACgAoAKACgAoAKACgAoAKACgB4ygi45wcxB1wAouOOINiem9VaZoOoLX0iFBIz51II6pROjB8SqdOL4lgsFgSqoLi/Rs2cUqhQhLi0QjSjLiw6hgqimdaSA7ckE9Jl8aNOOyLVTgtkGy0mKACgB5kwA9gAoAKACgAoAKACgAoAKACgAoAKACgAoAKACgAo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564904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1159675" cy="120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5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72157"/>
            <a:ext cx="8469312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Example</a:t>
            </a:r>
            <a:r>
              <a:rPr lang="en-US" b="1" dirty="0" smtClean="0">
                <a:solidFill>
                  <a:schemeClr val="accent1"/>
                </a:solidFill>
                <a:latin typeface="+mj-lt"/>
              </a:rPr>
              <a:t> 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83766" y="1214438"/>
            <a:ext cx="4224338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+mn-lt"/>
              </a:rPr>
              <a:t>No Mode</a:t>
            </a:r>
            <a:endParaRPr lang="en-US" sz="2800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Raw data:  8  6  7  9  2  5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59632" y="2944813"/>
            <a:ext cx="4224338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>
                <a:solidFill>
                  <a:schemeClr val="tx1"/>
                </a:solidFill>
                <a:latin typeface="+mn-lt"/>
              </a:rPr>
              <a:t>One Mode</a:t>
            </a:r>
            <a:endParaRPr lang="en-US" sz="280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en-US" sz="2800">
                <a:solidFill>
                  <a:schemeClr val="tx1"/>
                </a:solidFill>
                <a:latin typeface="+mn-lt"/>
              </a:rPr>
              <a:t>Raw data:  8  8  7  9  2  8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383034" y="4697413"/>
            <a:ext cx="4224338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>
                <a:solidFill>
                  <a:schemeClr val="tx1"/>
                </a:solidFill>
                <a:latin typeface="+mn-lt"/>
              </a:rPr>
              <a:t>More Than One Mode</a:t>
            </a:r>
          </a:p>
          <a:p>
            <a:pPr>
              <a:defRPr/>
            </a:pPr>
            <a:r>
              <a:rPr lang="en-US" sz="2800" dirty="0">
                <a:solidFill>
                  <a:schemeClr val="tx1"/>
                </a:solidFill>
                <a:latin typeface="+mn-lt"/>
              </a:rPr>
              <a:t>Raw data:  8  8  7  9  2  9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667846" y="1604963"/>
            <a:ext cx="15684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Answer :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647482" y="3373438"/>
            <a:ext cx="1568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>
                <a:solidFill>
                  <a:schemeClr val="tx1"/>
                </a:solidFill>
                <a:latin typeface="+mn-lt"/>
              </a:rPr>
              <a:t>Answer :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802634" y="5126038"/>
            <a:ext cx="1568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>
                <a:solidFill>
                  <a:schemeClr val="tx1"/>
                </a:solidFill>
                <a:latin typeface="+mn-lt"/>
              </a:rPr>
              <a:t>Answer :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7119118" y="1620838"/>
            <a:ext cx="1557338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No Mode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7293720" y="3373438"/>
            <a:ext cx="3825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>
                <a:solidFill>
                  <a:schemeClr val="tx1"/>
                </a:solidFill>
                <a:latin typeface="+mn-lt"/>
              </a:rPr>
              <a:t>8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7447284" y="5110163"/>
            <a:ext cx="13731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>
                <a:solidFill>
                  <a:schemeClr val="tx1"/>
                </a:solidFill>
                <a:latin typeface="+mn-lt"/>
              </a:rPr>
              <a:t>8 and 9</a:t>
            </a:r>
          </a:p>
        </p:txBody>
      </p:sp>
      <p:sp>
        <p:nvSpPr>
          <p:cNvPr id="13" name="Oval 12"/>
          <p:cNvSpPr/>
          <p:nvPr/>
        </p:nvSpPr>
        <p:spPr>
          <a:xfrm>
            <a:off x="2999806" y="342900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4" name="Oval 13"/>
          <p:cNvSpPr/>
          <p:nvPr/>
        </p:nvSpPr>
        <p:spPr>
          <a:xfrm>
            <a:off x="3431854" y="342900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5" name="Oval 14"/>
          <p:cNvSpPr/>
          <p:nvPr/>
        </p:nvSpPr>
        <p:spPr>
          <a:xfrm>
            <a:off x="5016030" y="342900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Oval 15"/>
          <p:cNvSpPr/>
          <p:nvPr/>
        </p:nvSpPr>
        <p:spPr>
          <a:xfrm>
            <a:off x="3131840" y="520452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7" name="Oval 16"/>
          <p:cNvSpPr/>
          <p:nvPr/>
        </p:nvSpPr>
        <p:spPr>
          <a:xfrm>
            <a:off x="3563888" y="520452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8" name="Oval 17"/>
          <p:cNvSpPr/>
          <p:nvPr/>
        </p:nvSpPr>
        <p:spPr>
          <a:xfrm>
            <a:off x="4355976" y="520452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9" name="Oval 18"/>
          <p:cNvSpPr/>
          <p:nvPr/>
        </p:nvSpPr>
        <p:spPr>
          <a:xfrm>
            <a:off x="5160046" y="5204520"/>
            <a:ext cx="420066" cy="38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107" y="472157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Oval 20"/>
          <p:cNvSpPr/>
          <p:nvPr/>
        </p:nvSpPr>
        <p:spPr>
          <a:xfrm>
            <a:off x="8250298" y="256926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3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452438" y="333375"/>
            <a:ext cx="8367712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        Comparison </a:t>
            </a:r>
            <a:r>
              <a:rPr lang="en-US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of Mean, Median &amp; Mode </a:t>
            </a:r>
          </a:p>
        </p:txBody>
      </p:sp>
      <p:grpSp>
        <p:nvGrpSpPr>
          <p:cNvPr id="80900" name="Group 3"/>
          <p:cNvGrpSpPr>
            <a:grpSpLocks/>
          </p:cNvGrpSpPr>
          <p:nvPr/>
        </p:nvGrpSpPr>
        <p:grpSpPr bwMode="auto">
          <a:xfrm>
            <a:off x="4876800" y="1109489"/>
            <a:ext cx="3352800" cy="1095375"/>
            <a:chOff x="2976" y="768"/>
            <a:chExt cx="2496" cy="913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237" y="1007"/>
              <a:ext cx="987" cy="671"/>
            </a:xfrm>
            <a:custGeom>
              <a:avLst/>
              <a:gdLst>
                <a:gd name="T0" fmla="*/ 0 w 521"/>
                <a:gd name="T1" fmla="*/ 210 h 991"/>
                <a:gd name="T2" fmla="*/ 707 w 521"/>
                <a:gd name="T3" fmla="*/ 206 h 991"/>
                <a:gd name="T4" fmla="*/ 1067 w 521"/>
                <a:gd name="T5" fmla="*/ 205 h 991"/>
                <a:gd name="T6" fmla="*/ 1428 w 521"/>
                <a:gd name="T7" fmla="*/ 201 h 991"/>
                <a:gd name="T8" fmla="*/ 1754 w 521"/>
                <a:gd name="T9" fmla="*/ 197 h 991"/>
                <a:gd name="T10" fmla="*/ 2114 w 521"/>
                <a:gd name="T11" fmla="*/ 189 h 991"/>
                <a:gd name="T12" fmla="*/ 2476 w 521"/>
                <a:gd name="T13" fmla="*/ 180 h 991"/>
                <a:gd name="T14" fmla="*/ 3183 w 521"/>
                <a:gd name="T15" fmla="*/ 157 h 991"/>
                <a:gd name="T16" fmla="*/ 3901 w 521"/>
                <a:gd name="T17" fmla="*/ 122 h 991"/>
                <a:gd name="T18" fmla="*/ 4583 w 521"/>
                <a:gd name="T19" fmla="*/ 82 h 991"/>
                <a:gd name="T20" fmla="*/ 4943 w 521"/>
                <a:gd name="T21" fmla="*/ 61 h 991"/>
                <a:gd name="T22" fmla="*/ 5297 w 521"/>
                <a:gd name="T23" fmla="*/ 41 h 991"/>
                <a:gd name="T24" fmla="*/ 5657 w 521"/>
                <a:gd name="T25" fmla="*/ 25 h 991"/>
                <a:gd name="T26" fmla="*/ 6019 w 521"/>
                <a:gd name="T27" fmla="*/ 11 h 991"/>
                <a:gd name="T28" fmla="*/ 6339 w 521"/>
                <a:gd name="T29" fmla="*/ 3 h 991"/>
                <a:gd name="T30" fmla="*/ 6697 w 521"/>
                <a:gd name="T31" fmla="*/ 0 h 9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21" h="991">
                  <a:moveTo>
                    <a:pt x="0" y="990"/>
                  </a:moveTo>
                  <a:lnTo>
                    <a:pt x="55" y="976"/>
                  </a:lnTo>
                  <a:lnTo>
                    <a:pt x="83" y="968"/>
                  </a:lnTo>
                  <a:lnTo>
                    <a:pt x="111" y="950"/>
                  </a:lnTo>
                  <a:lnTo>
                    <a:pt x="136" y="928"/>
                  </a:lnTo>
                  <a:lnTo>
                    <a:pt x="164" y="897"/>
                  </a:lnTo>
                  <a:lnTo>
                    <a:pt x="192" y="855"/>
                  </a:lnTo>
                  <a:lnTo>
                    <a:pt x="247" y="740"/>
                  </a:lnTo>
                  <a:lnTo>
                    <a:pt x="303" y="578"/>
                  </a:lnTo>
                  <a:lnTo>
                    <a:pt x="356" y="386"/>
                  </a:lnTo>
                  <a:lnTo>
                    <a:pt x="384" y="288"/>
                  </a:lnTo>
                  <a:lnTo>
                    <a:pt x="411" y="195"/>
                  </a:lnTo>
                  <a:lnTo>
                    <a:pt x="439" y="116"/>
                  </a:lnTo>
                  <a:lnTo>
                    <a:pt x="467" y="53"/>
                  </a:lnTo>
                  <a:lnTo>
                    <a:pt x="492" y="14"/>
                  </a:lnTo>
                  <a:lnTo>
                    <a:pt x="520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224" y="1007"/>
              <a:ext cx="1008" cy="671"/>
            </a:xfrm>
            <a:custGeom>
              <a:avLst/>
              <a:gdLst>
                <a:gd name="T0" fmla="*/ 272 w 1560"/>
                <a:gd name="T1" fmla="*/ 209 h 992"/>
                <a:gd name="T2" fmla="*/ 243 w 1560"/>
                <a:gd name="T3" fmla="*/ 205 h 992"/>
                <a:gd name="T4" fmla="*/ 229 w 1560"/>
                <a:gd name="T5" fmla="*/ 204 h 992"/>
                <a:gd name="T6" fmla="*/ 215 w 1560"/>
                <a:gd name="T7" fmla="*/ 200 h 992"/>
                <a:gd name="T8" fmla="*/ 200 w 1560"/>
                <a:gd name="T9" fmla="*/ 196 h 992"/>
                <a:gd name="T10" fmla="*/ 186 w 1560"/>
                <a:gd name="T11" fmla="*/ 189 h 992"/>
                <a:gd name="T12" fmla="*/ 172 w 1560"/>
                <a:gd name="T13" fmla="*/ 180 h 992"/>
                <a:gd name="T14" fmla="*/ 143 w 1560"/>
                <a:gd name="T15" fmla="*/ 156 h 992"/>
                <a:gd name="T16" fmla="*/ 115 w 1560"/>
                <a:gd name="T17" fmla="*/ 122 h 992"/>
                <a:gd name="T18" fmla="*/ 85 w 1560"/>
                <a:gd name="T19" fmla="*/ 81 h 992"/>
                <a:gd name="T20" fmla="*/ 72 w 1560"/>
                <a:gd name="T21" fmla="*/ 60 h 992"/>
                <a:gd name="T22" fmla="*/ 58 w 1560"/>
                <a:gd name="T23" fmla="*/ 41 h 992"/>
                <a:gd name="T24" fmla="*/ 43 w 1560"/>
                <a:gd name="T25" fmla="*/ 25 h 992"/>
                <a:gd name="T26" fmla="*/ 28 w 1560"/>
                <a:gd name="T27" fmla="*/ 12 h 992"/>
                <a:gd name="T28" fmla="*/ 15 w 1560"/>
                <a:gd name="T29" fmla="*/ 3 h 992"/>
                <a:gd name="T30" fmla="*/ 0 w 1560"/>
                <a:gd name="T31" fmla="*/ 0 h 9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60" h="992">
                  <a:moveTo>
                    <a:pt x="1559" y="991"/>
                  </a:moveTo>
                  <a:lnTo>
                    <a:pt x="1395" y="977"/>
                  </a:lnTo>
                  <a:lnTo>
                    <a:pt x="1314" y="969"/>
                  </a:lnTo>
                  <a:lnTo>
                    <a:pt x="1231" y="951"/>
                  </a:lnTo>
                  <a:lnTo>
                    <a:pt x="1150" y="929"/>
                  </a:lnTo>
                  <a:lnTo>
                    <a:pt x="1067" y="898"/>
                  </a:lnTo>
                  <a:lnTo>
                    <a:pt x="986" y="856"/>
                  </a:lnTo>
                  <a:lnTo>
                    <a:pt x="820" y="741"/>
                  </a:lnTo>
                  <a:lnTo>
                    <a:pt x="658" y="578"/>
                  </a:lnTo>
                  <a:lnTo>
                    <a:pt x="492" y="387"/>
                  </a:lnTo>
                  <a:lnTo>
                    <a:pt x="411" y="288"/>
                  </a:lnTo>
                  <a:lnTo>
                    <a:pt x="328" y="195"/>
                  </a:lnTo>
                  <a:lnTo>
                    <a:pt x="247" y="116"/>
                  </a:lnTo>
                  <a:lnTo>
                    <a:pt x="164" y="54"/>
                  </a:lnTo>
                  <a:lnTo>
                    <a:pt x="83" y="14"/>
                  </a:lnTo>
                  <a:lnTo>
                    <a:pt x="0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976" y="912"/>
              <a:ext cx="2496" cy="769"/>
            </a:xfrm>
            <a:custGeom>
              <a:avLst/>
              <a:gdLst>
                <a:gd name="T0" fmla="*/ 0 w 2449"/>
                <a:gd name="T1" fmla="*/ 0 h 1585"/>
                <a:gd name="T2" fmla="*/ 0 w 2449"/>
                <a:gd name="T3" fmla="*/ 88 h 1585"/>
                <a:gd name="T4" fmla="*/ 2642 w 2449"/>
                <a:gd name="T5" fmla="*/ 88 h 158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49" h="1585">
                  <a:moveTo>
                    <a:pt x="0" y="0"/>
                  </a:moveTo>
                  <a:lnTo>
                    <a:pt x="0" y="1584"/>
                  </a:lnTo>
                  <a:lnTo>
                    <a:pt x="2448" y="158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>
              <a:off x="4224" y="768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</p:grp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7023943" y="908720"/>
            <a:ext cx="8604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m</a:t>
            </a:r>
            <a:r>
              <a:rPr lang="en-US" sz="1600" dirty="0" smtClean="0">
                <a:solidFill>
                  <a:schemeClr val="tx1"/>
                </a:solidFill>
                <a:latin typeface="+mn-lt"/>
              </a:rPr>
              <a:t>ode</a:t>
            </a:r>
            <a:endParaRPr lang="en-US" sz="1600" dirty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median</a:t>
            </a:r>
          </a:p>
          <a:p>
            <a:pPr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mean</a:t>
            </a: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7315845" y="4229472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31432" y="4291384"/>
            <a:ext cx="3429000" cy="1004888"/>
          </a:xfrm>
          <a:custGeom>
            <a:avLst/>
            <a:gdLst>
              <a:gd name="T0" fmla="*/ 0 w 2593"/>
              <a:gd name="T1" fmla="*/ 0 h 1633"/>
              <a:gd name="T2" fmla="*/ 0 w 2593"/>
              <a:gd name="T3" fmla="*/ 2147483647 h 1633"/>
              <a:gd name="T4" fmla="*/ 2147483647 w 2593"/>
              <a:gd name="T5" fmla="*/ 2147483647 h 16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593" h="1633">
                <a:moveTo>
                  <a:pt x="0" y="0"/>
                </a:moveTo>
                <a:lnTo>
                  <a:pt x="0" y="1632"/>
                </a:lnTo>
                <a:lnTo>
                  <a:pt x="2592" y="1632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8" name="Line 19"/>
          <p:cNvSpPr>
            <a:spLocks noChangeShapeType="1"/>
          </p:cNvSpPr>
          <p:nvPr/>
        </p:nvSpPr>
        <p:spPr bwMode="auto">
          <a:xfrm>
            <a:off x="6980882" y="4291384"/>
            <a:ext cx="0" cy="10048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6577657" y="4542209"/>
            <a:ext cx="0" cy="7540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7315845" y="4077072"/>
            <a:ext cx="692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>
                <a:solidFill>
                  <a:schemeClr val="tx1"/>
                </a:solidFill>
                <a:latin typeface="+mn-lt"/>
              </a:rPr>
              <a:t>mode</a:t>
            </a: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6509395" y="4077072"/>
            <a:ext cx="858837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>
                <a:solidFill>
                  <a:schemeClr val="tx1"/>
                </a:solidFill>
                <a:latin typeface="+mn-lt"/>
              </a:rPr>
              <a:t>median</a:t>
            </a: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6034732" y="4416797"/>
            <a:ext cx="692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>
                <a:solidFill>
                  <a:schemeClr val="tx1"/>
                </a:solidFill>
                <a:latin typeface="+mn-lt"/>
              </a:rPr>
              <a:t>mean</a:t>
            </a: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953000" y="2748211"/>
            <a:ext cx="3429000" cy="1098550"/>
          </a:xfrm>
          <a:custGeom>
            <a:avLst/>
            <a:gdLst>
              <a:gd name="T0" fmla="*/ 0 w 2449"/>
              <a:gd name="T1" fmla="*/ 0 h 1585"/>
              <a:gd name="T2" fmla="*/ 0 w 2449"/>
              <a:gd name="T3" fmla="*/ 2147483647 h 1585"/>
              <a:gd name="T4" fmla="*/ 2147483647 w 2449"/>
              <a:gd name="T5" fmla="*/ 2147483647 h 15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49" h="1585">
                <a:moveTo>
                  <a:pt x="0" y="0"/>
                </a:moveTo>
                <a:lnTo>
                  <a:pt x="0" y="1584"/>
                </a:lnTo>
                <a:lnTo>
                  <a:pt x="2448" y="1584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6027738" y="2748211"/>
            <a:ext cx="0" cy="10985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6430963" y="2748211"/>
            <a:ext cx="0" cy="10985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6834188" y="3153023"/>
            <a:ext cx="0" cy="6937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SG">
              <a:latin typeface="+mn-lt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5491163" y="2551361"/>
            <a:ext cx="692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>
                <a:solidFill>
                  <a:schemeClr val="tx1"/>
                </a:solidFill>
                <a:latin typeface="+mn-lt"/>
              </a:rPr>
              <a:t>mode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6507163" y="2551361"/>
            <a:ext cx="858837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median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902450" y="2981573"/>
            <a:ext cx="692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>
                <a:solidFill>
                  <a:schemeClr val="tx1"/>
                </a:solidFill>
                <a:latin typeface="+mn-lt"/>
              </a:rPr>
              <a:t>mean</a:t>
            </a: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1595115" y="2701369"/>
            <a:ext cx="33369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Distribution Skewed to </a:t>
            </a:r>
            <a:r>
              <a:rPr lang="en-US" dirty="0">
                <a:solidFill>
                  <a:srgbClr val="00B0F0"/>
                </a:solidFill>
                <a:latin typeface="+mn-lt"/>
              </a:rPr>
              <a:t>Right </a:t>
            </a:r>
            <a:r>
              <a:rPr lang="en-US" u="sng" dirty="0">
                <a:solidFill>
                  <a:srgbClr val="00B0F0"/>
                </a:solidFill>
                <a:latin typeface="+mn-lt"/>
              </a:rPr>
              <a:t>or</a:t>
            </a:r>
            <a:r>
              <a:rPr lang="en-US" dirty="0">
                <a:solidFill>
                  <a:srgbClr val="00B0F0"/>
                </a:solidFill>
                <a:latin typeface="+mn-lt"/>
              </a:rPr>
              <a:t> Positively </a:t>
            </a:r>
            <a:r>
              <a:rPr lang="en-US" dirty="0" smtClean="0">
                <a:solidFill>
                  <a:srgbClr val="00B0F0"/>
                </a:solidFill>
                <a:latin typeface="+mn-lt"/>
              </a:rPr>
              <a:t>Skewed</a:t>
            </a:r>
          </a:p>
          <a:p>
            <a:pPr>
              <a:defRPr/>
            </a:pPr>
            <a:r>
              <a:rPr lang="en-US" b="1" dirty="0" smtClean="0">
                <a:solidFill>
                  <a:srgbClr val="7030A0"/>
                </a:solidFill>
                <a:latin typeface="+mn-lt"/>
              </a:rPr>
              <a:t>Mean &gt; Median</a:t>
            </a:r>
            <a:endParaRPr lang="en-US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1" name="Text Box 32"/>
          <p:cNvSpPr txBox="1">
            <a:spLocks noChangeArrowheads="1"/>
          </p:cNvSpPr>
          <p:nvPr/>
        </p:nvSpPr>
        <p:spPr bwMode="auto">
          <a:xfrm>
            <a:off x="1619672" y="4213537"/>
            <a:ext cx="33369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Distribution Skewed to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   </a:t>
            </a:r>
            <a:r>
              <a:rPr lang="en-US" dirty="0" smtClean="0">
                <a:solidFill>
                  <a:srgbClr val="FF0000"/>
                </a:solidFill>
                <a:latin typeface="+mn-lt"/>
              </a:rPr>
              <a:t>Left </a:t>
            </a:r>
            <a:r>
              <a:rPr lang="en-US" u="sng" dirty="0">
                <a:solidFill>
                  <a:srgbClr val="FF0000"/>
                </a:solidFill>
                <a:latin typeface="+mn-lt"/>
              </a:rPr>
              <a:t>or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 Negatively </a:t>
            </a:r>
            <a:r>
              <a:rPr lang="en-US" dirty="0" smtClean="0">
                <a:solidFill>
                  <a:srgbClr val="FF0000"/>
                </a:solidFill>
                <a:latin typeface="+mn-lt"/>
              </a:rPr>
              <a:t>Skewed</a:t>
            </a:r>
          </a:p>
          <a:p>
            <a:pPr>
              <a:defRPr/>
            </a:pPr>
            <a:r>
              <a:rPr lang="en-US" b="1" dirty="0" smtClean="0">
                <a:solidFill>
                  <a:srgbClr val="7030A0"/>
                </a:solidFill>
                <a:latin typeface="+mn-lt"/>
              </a:rPr>
              <a:t>Mean &lt; Median</a:t>
            </a:r>
            <a:endParaRPr lang="en-US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1523107" y="954485"/>
            <a:ext cx="3336925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Symmetrical Distribution </a:t>
            </a:r>
          </a:p>
          <a:p>
            <a:pPr>
              <a:defRPr/>
            </a:pPr>
            <a:r>
              <a:rPr lang="en-US" u="sng" dirty="0">
                <a:solidFill>
                  <a:schemeClr val="tx1"/>
                </a:solidFill>
                <a:latin typeface="+mn-lt"/>
              </a:rPr>
              <a:t>or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Normal Distribution </a:t>
            </a:r>
          </a:p>
          <a:p>
            <a:pPr>
              <a:defRPr/>
            </a:pP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en-US" b="1" dirty="0" smtClean="0">
                <a:solidFill>
                  <a:srgbClr val="7030A0"/>
                </a:solidFill>
                <a:latin typeface="+mn-lt"/>
              </a:rPr>
              <a:t>Mean = Median = Mode</a:t>
            </a:r>
            <a:endParaRPr lang="en-US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1273373" y="5517232"/>
            <a:ext cx="7331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For skewed distributions, the                   is the best measure as it lies between the mean and mode. </a:t>
            </a: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4716016" y="5549170"/>
            <a:ext cx="123145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 smtClean="0">
                <a:solidFill>
                  <a:srgbClr val="00B050"/>
                </a:solidFill>
                <a:latin typeface="+mn-lt"/>
              </a:rPr>
              <a:t>MEDIAN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0921" name="Freeform 28"/>
          <p:cNvSpPr>
            <a:spLocks/>
          </p:cNvSpPr>
          <p:nvPr/>
        </p:nvSpPr>
        <p:spPr bwMode="auto">
          <a:xfrm>
            <a:off x="7609532" y="4432672"/>
            <a:ext cx="685800" cy="841375"/>
          </a:xfrm>
          <a:custGeom>
            <a:avLst/>
            <a:gdLst>
              <a:gd name="T0" fmla="*/ 2147483647 w 521"/>
              <a:gd name="T1" fmla="*/ 2147483647 h 991"/>
              <a:gd name="T2" fmla="*/ 2147483647 w 521"/>
              <a:gd name="T3" fmla="*/ 2147483647 h 991"/>
              <a:gd name="T4" fmla="*/ 2147483647 w 521"/>
              <a:gd name="T5" fmla="*/ 2147483647 h 991"/>
              <a:gd name="T6" fmla="*/ 2147483647 w 521"/>
              <a:gd name="T7" fmla="*/ 2147483647 h 991"/>
              <a:gd name="T8" fmla="*/ 2147483647 w 521"/>
              <a:gd name="T9" fmla="*/ 2147483647 h 991"/>
              <a:gd name="T10" fmla="*/ 2147483647 w 521"/>
              <a:gd name="T11" fmla="*/ 2147483647 h 991"/>
              <a:gd name="T12" fmla="*/ 2147483647 w 521"/>
              <a:gd name="T13" fmla="*/ 2147483647 h 991"/>
              <a:gd name="T14" fmla="*/ 2147483647 w 521"/>
              <a:gd name="T15" fmla="*/ 2147483647 h 991"/>
              <a:gd name="T16" fmla="*/ 2147483647 w 521"/>
              <a:gd name="T17" fmla="*/ 2147483647 h 991"/>
              <a:gd name="T18" fmla="*/ 2147483647 w 521"/>
              <a:gd name="T19" fmla="*/ 2147483647 h 991"/>
              <a:gd name="T20" fmla="*/ 2147483647 w 521"/>
              <a:gd name="T21" fmla="*/ 2147483647 h 991"/>
              <a:gd name="T22" fmla="*/ 2147483647 w 521"/>
              <a:gd name="T23" fmla="*/ 2147483647 h 991"/>
              <a:gd name="T24" fmla="*/ 2147483647 w 521"/>
              <a:gd name="T25" fmla="*/ 2147483647 h 991"/>
              <a:gd name="T26" fmla="*/ 2147483647 w 521"/>
              <a:gd name="T27" fmla="*/ 2147483647 h 991"/>
              <a:gd name="T28" fmla="*/ 2147483647 w 521"/>
              <a:gd name="T29" fmla="*/ 2147483647 h 991"/>
              <a:gd name="T30" fmla="*/ 0 w 521"/>
              <a:gd name="T31" fmla="*/ 0 h 99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21" h="991">
                <a:moveTo>
                  <a:pt x="520" y="990"/>
                </a:moveTo>
                <a:lnTo>
                  <a:pt x="465" y="976"/>
                </a:lnTo>
                <a:lnTo>
                  <a:pt x="437" y="968"/>
                </a:lnTo>
                <a:lnTo>
                  <a:pt x="409" y="950"/>
                </a:lnTo>
                <a:lnTo>
                  <a:pt x="384" y="928"/>
                </a:lnTo>
                <a:lnTo>
                  <a:pt x="356" y="897"/>
                </a:lnTo>
                <a:lnTo>
                  <a:pt x="328" y="855"/>
                </a:lnTo>
                <a:lnTo>
                  <a:pt x="273" y="740"/>
                </a:lnTo>
                <a:lnTo>
                  <a:pt x="217" y="578"/>
                </a:lnTo>
                <a:lnTo>
                  <a:pt x="164" y="386"/>
                </a:lnTo>
                <a:lnTo>
                  <a:pt x="136" y="288"/>
                </a:lnTo>
                <a:lnTo>
                  <a:pt x="109" y="195"/>
                </a:lnTo>
                <a:lnTo>
                  <a:pt x="81" y="116"/>
                </a:lnTo>
                <a:lnTo>
                  <a:pt x="53" y="53"/>
                </a:lnTo>
                <a:lnTo>
                  <a:pt x="28" y="14"/>
                </a:lnTo>
                <a:lnTo>
                  <a:pt x="0" y="0"/>
                </a:lnTo>
              </a:path>
            </a:pathLst>
          </a:custGeom>
          <a:noFill/>
          <a:ln w="508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80922" name="Freeform 29"/>
          <p:cNvSpPr>
            <a:spLocks/>
          </p:cNvSpPr>
          <p:nvPr/>
        </p:nvSpPr>
        <p:spPr bwMode="auto">
          <a:xfrm>
            <a:off x="5561657" y="4432672"/>
            <a:ext cx="2047875" cy="841375"/>
          </a:xfrm>
          <a:custGeom>
            <a:avLst/>
            <a:gdLst>
              <a:gd name="T0" fmla="*/ 0 w 1560"/>
              <a:gd name="T1" fmla="*/ 2147483647 h 991"/>
              <a:gd name="T2" fmla="*/ 2147483647 w 1560"/>
              <a:gd name="T3" fmla="*/ 2147483647 h 991"/>
              <a:gd name="T4" fmla="*/ 2147483647 w 1560"/>
              <a:gd name="T5" fmla="*/ 2147483647 h 991"/>
              <a:gd name="T6" fmla="*/ 2147483647 w 1560"/>
              <a:gd name="T7" fmla="*/ 2147483647 h 991"/>
              <a:gd name="T8" fmla="*/ 2147483647 w 1560"/>
              <a:gd name="T9" fmla="*/ 2147483647 h 991"/>
              <a:gd name="T10" fmla="*/ 2147483647 w 1560"/>
              <a:gd name="T11" fmla="*/ 2147483647 h 991"/>
              <a:gd name="T12" fmla="*/ 2147483647 w 1560"/>
              <a:gd name="T13" fmla="*/ 2147483647 h 991"/>
              <a:gd name="T14" fmla="*/ 2147483647 w 1560"/>
              <a:gd name="T15" fmla="*/ 2147483647 h 991"/>
              <a:gd name="T16" fmla="*/ 2147483647 w 1560"/>
              <a:gd name="T17" fmla="*/ 2147483647 h 991"/>
              <a:gd name="T18" fmla="*/ 2147483647 w 1560"/>
              <a:gd name="T19" fmla="*/ 2147483647 h 991"/>
              <a:gd name="T20" fmla="*/ 2147483647 w 1560"/>
              <a:gd name="T21" fmla="*/ 2147483647 h 991"/>
              <a:gd name="T22" fmla="*/ 2147483647 w 1560"/>
              <a:gd name="T23" fmla="*/ 2147483647 h 991"/>
              <a:gd name="T24" fmla="*/ 2147483647 w 1560"/>
              <a:gd name="T25" fmla="*/ 2147483647 h 991"/>
              <a:gd name="T26" fmla="*/ 2147483647 w 1560"/>
              <a:gd name="T27" fmla="*/ 2147483647 h 991"/>
              <a:gd name="T28" fmla="*/ 2147483647 w 1560"/>
              <a:gd name="T29" fmla="*/ 2147483647 h 991"/>
              <a:gd name="T30" fmla="*/ 2147483647 w 1560"/>
              <a:gd name="T31" fmla="*/ 0 h 99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60" h="991">
                <a:moveTo>
                  <a:pt x="0" y="990"/>
                </a:moveTo>
                <a:lnTo>
                  <a:pt x="164" y="976"/>
                </a:lnTo>
                <a:lnTo>
                  <a:pt x="245" y="968"/>
                </a:lnTo>
                <a:lnTo>
                  <a:pt x="328" y="950"/>
                </a:lnTo>
                <a:lnTo>
                  <a:pt x="409" y="928"/>
                </a:lnTo>
                <a:lnTo>
                  <a:pt x="492" y="897"/>
                </a:lnTo>
                <a:lnTo>
                  <a:pt x="573" y="855"/>
                </a:lnTo>
                <a:lnTo>
                  <a:pt x="739" y="740"/>
                </a:lnTo>
                <a:lnTo>
                  <a:pt x="901" y="578"/>
                </a:lnTo>
                <a:lnTo>
                  <a:pt x="1067" y="386"/>
                </a:lnTo>
                <a:lnTo>
                  <a:pt x="1148" y="288"/>
                </a:lnTo>
                <a:lnTo>
                  <a:pt x="1231" y="195"/>
                </a:lnTo>
                <a:lnTo>
                  <a:pt x="1312" y="116"/>
                </a:lnTo>
                <a:lnTo>
                  <a:pt x="1395" y="53"/>
                </a:lnTo>
                <a:lnTo>
                  <a:pt x="1476" y="14"/>
                </a:lnTo>
                <a:lnTo>
                  <a:pt x="1559" y="0"/>
                </a:lnTo>
              </a:path>
            </a:pathLst>
          </a:custGeom>
          <a:noFill/>
          <a:ln w="508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grpSp>
        <p:nvGrpSpPr>
          <p:cNvPr id="80923" name="Group 30"/>
          <p:cNvGrpSpPr>
            <a:grpSpLocks/>
          </p:cNvGrpSpPr>
          <p:nvPr/>
        </p:nvGrpSpPr>
        <p:grpSpPr bwMode="auto">
          <a:xfrm>
            <a:off x="5602288" y="2829173"/>
            <a:ext cx="2857500" cy="1031875"/>
            <a:chOff x="454" y="2112"/>
            <a:chExt cx="2081" cy="993"/>
          </a:xfrm>
        </p:grpSpPr>
        <p:sp>
          <p:nvSpPr>
            <p:cNvPr id="80924" name="Freeform 31"/>
            <p:cNvSpPr>
              <a:spLocks/>
            </p:cNvSpPr>
            <p:nvPr/>
          </p:nvSpPr>
          <p:spPr bwMode="auto">
            <a:xfrm>
              <a:off x="454" y="2114"/>
              <a:ext cx="521" cy="991"/>
            </a:xfrm>
            <a:custGeom>
              <a:avLst/>
              <a:gdLst>
                <a:gd name="T0" fmla="*/ 0 w 521"/>
                <a:gd name="T1" fmla="*/ 990 h 991"/>
                <a:gd name="T2" fmla="*/ 55 w 521"/>
                <a:gd name="T3" fmla="*/ 976 h 991"/>
                <a:gd name="T4" fmla="*/ 83 w 521"/>
                <a:gd name="T5" fmla="*/ 968 h 991"/>
                <a:gd name="T6" fmla="*/ 111 w 521"/>
                <a:gd name="T7" fmla="*/ 950 h 991"/>
                <a:gd name="T8" fmla="*/ 136 w 521"/>
                <a:gd name="T9" fmla="*/ 928 h 991"/>
                <a:gd name="T10" fmla="*/ 164 w 521"/>
                <a:gd name="T11" fmla="*/ 897 h 991"/>
                <a:gd name="T12" fmla="*/ 192 w 521"/>
                <a:gd name="T13" fmla="*/ 855 h 991"/>
                <a:gd name="T14" fmla="*/ 247 w 521"/>
                <a:gd name="T15" fmla="*/ 740 h 991"/>
                <a:gd name="T16" fmla="*/ 303 w 521"/>
                <a:gd name="T17" fmla="*/ 578 h 991"/>
                <a:gd name="T18" fmla="*/ 356 w 521"/>
                <a:gd name="T19" fmla="*/ 386 h 991"/>
                <a:gd name="T20" fmla="*/ 384 w 521"/>
                <a:gd name="T21" fmla="*/ 288 h 991"/>
                <a:gd name="T22" fmla="*/ 411 w 521"/>
                <a:gd name="T23" fmla="*/ 195 h 991"/>
                <a:gd name="T24" fmla="*/ 439 w 521"/>
                <a:gd name="T25" fmla="*/ 116 h 991"/>
                <a:gd name="T26" fmla="*/ 467 w 521"/>
                <a:gd name="T27" fmla="*/ 53 h 991"/>
                <a:gd name="T28" fmla="*/ 492 w 521"/>
                <a:gd name="T29" fmla="*/ 14 h 991"/>
                <a:gd name="T30" fmla="*/ 520 w 521"/>
                <a:gd name="T31" fmla="*/ 0 h 9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21" h="991">
                  <a:moveTo>
                    <a:pt x="0" y="990"/>
                  </a:moveTo>
                  <a:lnTo>
                    <a:pt x="55" y="976"/>
                  </a:lnTo>
                  <a:lnTo>
                    <a:pt x="83" y="968"/>
                  </a:lnTo>
                  <a:lnTo>
                    <a:pt x="111" y="950"/>
                  </a:lnTo>
                  <a:lnTo>
                    <a:pt x="136" y="928"/>
                  </a:lnTo>
                  <a:lnTo>
                    <a:pt x="164" y="897"/>
                  </a:lnTo>
                  <a:lnTo>
                    <a:pt x="192" y="855"/>
                  </a:lnTo>
                  <a:lnTo>
                    <a:pt x="247" y="740"/>
                  </a:lnTo>
                  <a:lnTo>
                    <a:pt x="303" y="578"/>
                  </a:lnTo>
                  <a:lnTo>
                    <a:pt x="356" y="386"/>
                  </a:lnTo>
                  <a:lnTo>
                    <a:pt x="384" y="288"/>
                  </a:lnTo>
                  <a:lnTo>
                    <a:pt x="411" y="195"/>
                  </a:lnTo>
                  <a:lnTo>
                    <a:pt x="439" y="116"/>
                  </a:lnTo>
                  <a:lnTo>
                    <a:pt x="467" y="53"/>
                  </a:lnTo>
                  <a:lnTo>
                    <a:pt x="492" y="14"/>
                  </a:lnTo>
                  <a:lnTo>
                    <a:pt x="520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SG"/>
            </a:p>
          </p:txBody>
        </p:sp>
        <p:sp>
          <p:nvSpPr>
            <p:cNvPr id="80925" name="Freeform 32"/>
            <p:cNvSpPr>
              <a:spLocks/>
            </p:cNvSpPr>
            <p:nvPr/>
          </p:nvSpPr>
          <p:spPr bwMode="auto">
            <a:xfrm>
              <a:off x="975" y="2112"/>
              <a:ext cx="1560" cy="992"/>
            </a:xfrm>
            <a:custGeom>
              <a:avLst/>
              <a:gdLst>
                <a:gd name="T0" fmla="*/ 1559 w 1560"/>
                <a:gd name="T1" fmla="*/ 991 h 992"/>
                <a:gd name="T2" fmla="*/ 1395 w 1560"/>
                <a:gd name="T3" fmla="*/ 977 h 992"/>
                <a:gd name="T4" fmla="*/ 1314 w 1560"/>
                <a:gd name="T5" fmla="*/ 969 h 992"/>
                <a:gd name="T6" fmla="*/ 1231 w 1560"/>
                <a:gd name="T7" fmla="*/ 951 h 992"/>
                <a:gd name="T8" fmla="*/ 1150 w 1560"/>
                <a:gd name="T9" fmla="*/ 929 h 992"/>
                <a:gd name="T10" fmla="*/ 1067 w 1560"/>
                <a:gd name="T11" fmla="*/ 898 h 992"/>
                <a:gd name="T12" fmla="*/ 986 w 1560"/>
                <a:gd name="T13" fmla="*/ 856 h 992"/>
                <a:gd name="T14" fmla="*/ 820 w 1560"/>
                <a:gd name="T15" fmla="*/ 741 h 992"/>
                <a:gd name="T16" fmla="*/ 658 w 1560"/>
                <a:gd name="T17" fmla="*/ 578 h 992"/>
                <a:gd name="T18" fmla="*/ 492 w 1560"/>
                <a:gd name="T19" fmla="*/ 387 h 992"/>
                <a:gd name="T20" fmla="*/ 411 w 1560"/>
                <a:gd name="T21" fmla="*/ 288 h 992"/>
                <a:gd name="T22" fmla="*/ 328 w 1560"/>
                <a:gd name="T23" fmla="*/ 195 h 992"/>
                <a:gd name="T24" fmla="*/ 247 w 1560"/>
                <a:gd name="T25" fmla="*/ 116 h 992"/>
                <a:gd name="T26" fmla="*/ 164 w 1560"/>
                <a:gd name="T27" fmla="*/ 54 h 992"/>
                <a:gd name="T28" fmla="*/ 83 w 1560"/>
                <a:gd name="T29" fmla="*/ 14 h 992"/>
                <a:gd name="T30" fmla="*/ 0 w 1560"/>
                <a:gd name="T31" fmla="*/ 0 h 9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60" h="992">
                  <a:moveTo>
                    <a:pt x="1559" y="991"/>
                  </a:moveTo>
                  <a:lnTo>
                    <a:pt x="1395" y="977"/>
                  </a:lnTo>
                  <a:lnTo>
                    <a:pt x="1314" y="969"/>
                  </a:lnTo>
                  <a:lnTo>
                    <a:pt x="1231" y="951"/>
                  </a:lnTo>
                  <a:lnTo>
                    <a:pt x="1150" y="929"/>
                  </a:lnTo>
                  <a:lnTo>
                    <a:pt x="1067" y="898"/>
                  </a:lnTo>
                  <a:lnTo>
                    <a:pt x="986" y="856"/>
                  </a:lnTo>
                  <a:lnTo>
                    <a:pt x="820" y="741"/>
                  </a:lnTo>
                  <a:lnTo>
                    <a:pt x="658" y="578"/>
                  </a:lnTo>
                  <a:lnTo>
                    <a:pt x="492" y="387"/>
                  </a:lnTo>
                  <a:lnTo>
                    <a:pt x="411" y="288"/>
                  </a:lnTo>
                  <a:lnTo>
                    <a:pt x="328" y="195"/>
                  </a:lnTo>
                  <a:lnTo>
                    <a:pt x="247" y="116"/>
                  </a:lnTo>
                  <a:lnTo>
                    <a:pt x="164" y="54"/>
                  </a:lnTo>
                  <a:lnTo>
                    <a:pt x="83" y="14"/>
                  </a:lnTo>
                  <a:lnTo>
                    <a:pt x="0" y="0"/>
                  </a:lnTo>
                </a:path>
              </a:pathLst>
            </a:custGeom>
            <a:noFill/>
            <a:ln w="508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SG"/>
            </a:p>
          </p:txBody>
        </p:sp>
      </p:grp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846" y="331863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Oval 34"/>
          <p:cNvSpPr/>
          <p:nvPr/>
        </p:nvSpPr>
        <p:spPr>
          <a:xfrm>
            <a:off x="8488559" y="116632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57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475656" y="400050"/>
            <a:ext cx="8469312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98562" y="995363"/>
            <a:ext cx="7981950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The following shows the net profits of 12 branches of Evergreen Florist Shop on Mother’s Day.</a:t>
            </a:r>
          </a:p>
        </p:txBody>
      </p:sp>
      <p:grpSp>
        <p:nvGrpSpPr>
          <p:cNvPr id="84997" name="Group 4"/>
          <p:cNvGrpSpPr>
            <a:grpSpLocks/>
          </p:cNvGrpSpPr>
          <p:nvPr/>
        </p:nvGrpSpPr>
        <p:grpSpPr bwMode="auto">
          <a:xfrm>
            <a:off x="1187624" y="2122488"/>
            <a:ext cx="7594600" cy="1143000"/>
            <a:chOff x="336" y="1872"/>
            <a:chExt cx="4512" cy="720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36" y="1872"/>
              <a:ext cx="4512" cy="720"/>
            </a:xfrm>
            <a:prstGeom prst="rect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SG">
                <a:latin typeface="+mn-lt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32" y="1910"/>
              <a:ext cx="4368" cy="615"/>
            </a:xfrm>
            <a:prstGeom prst="rect">
              <a:avLst/>
            </a:pr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rgbClr val="CCFFFF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903    1745    </a:t>
              </a:r>
              <a:r>
                <a:rPr lang="en-US" sz="3000" dirty="0">
                  <a:solidFill>
                    <a:schemeClr val="tx1"/>
                  </a:solidFill>
                  <a:latin typeface="+mn-lt"/>
                </a:rPr>
                <a:t>1883</a:t>
              </a: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     863    1204    1624</a:t>
              </a:r>
            </a:p>
            <a:p>
              <a:pPr algn="r">
                <a:defRPr/>
              </a:pPr>
              <a:r>
                <a:rPr lang="en-US" sz="2800" dirty="0">
                  <a:solidFill>
                    <a:schemeClr val="tx1"/>
                  </a:solidFill>
                  <a:latin typeface="+mn-lt"/>
                </a:rPr>
                <a:t>1698     957    1041    1138    1354    1802</a:t>
              </a:r>
            </a:p>
          </p:txBody>
        </p:sp>
      </p:grp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259632" y="3273425"/>
            <a:ext cx="4773613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Find the range for the net profit.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763688" y="4077072"/>
            <a:ext cx="5795962" cy="46672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>
                <a:solidFill>
                  <a:schemeClr val="tx1"/>
                </a:solidFill>
                <a:latin typeface="+mn-lt"/>
              </a:rPr>
              <a:t>Range  =  Largest Value - Smallest Value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742629" y="4610472"/>
            <a:ext cx="1554162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Range  =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             =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072954" y="4573959"/>
            <a:ext cx="1643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>
                <a:solidFill>
                  <a:schemeClr val="tx1"/>
                </a:solidFill>
                <a:latin typeface="+mn-lt"/>
              </a:rPr>
              <a:t>1883 - 863</a:t>
            </a: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115816" y="4991472"/>
            <a:ext cx="111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>
                <a:solidFill>
                  <a:schemeClr val="tx1"/>
                </a:solidFill>
                <a:latin typeface="+mn-lt"/>
              </a:rPr>
              <a:t>$1,020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598" y="5440734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Oval 14"/>
          <p:cNvSpPr/>
          <p:nvPr/>
        </p:nvSpPr>
        <p:spPr>
          <a:xfrm>
            <a:off x="8450311" y="5225503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33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323850" y="333375"/>
            <a:ext cx="72866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 smtClean="0">
                <a:solidFill>
                  <a:schemeClr val="accent1"/>
                </a:solidFill>
                <a:latin typeface="+mj-lt"/>
              </a:rPr>
              <a:t>1.          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Variance </a:t>
            </a:r>
            <a:endParaRPr lang="en-US" sz="28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61168" y="978635"/>
            <a:ext cx="7631312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  <a:spcBef>
                <a:spcPct val="500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3000" dirty="0">
                <a:solidFill>
                  <a:schemeClr val="tx1"/>
                </a:solidFill>
                <a:latin typeface="+mn-lt"/>
              </a:rPr>
              <a:t>  the </a:t>
            </a:r>
            <a:r>
              <a:rPr lang="en-US" sz="2800" dirty="0">
                <a:solidFill>
                  <a:schemeClr val="tx1"/>
                </a:solidFill>
                <a:latin typeface="+mn-lt"/>
              </a:rPr>
              <a:t>average of the squared </a:t>
            </a:r>
            <a:r>
              <a:rPr lang="en-US" sz="2800" dirty="0" smtClean="0">
                <a:solidFill>
                  <a:schemeClr val="tx1"/>
                </a:solidFill>
                <a:latin typeface="+mn-lt"/>
              </a:rPr>
              <a:t>distances of </a:t>
            </a:r>
            <a:r>
              <a:rPr lang="en-US" sz="2800" dirty="0">
                <a:solidFill>
                  <a:schemeClr val="tx1"/>
                </a:solidFill>
                <a:latin typeface="+mn-lt"/>
              </a:rPr>
              <a:t>the observations from the mean.</a:t>
            </a:r>
            <a:r>
              <a:rPr lang="en-US" sz="30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47952"/>
            <a:ext cx="2894561" cy="1167447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61712"/>
            <a:ext cx="2821118" cy="1167447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1799692" y="2348880"/>
            <a:ext cx="1800200" cy="864096"/>
          </a:xfrm>
          <a:prstGeom prst="wedgeEllipseCallout">
            <a:avLst>
              <a:gd name="adj1" fmla="val 53108"/>
              <a:gd name="adj2" fmla="val 10000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Population Variance</a:t>
            </a:r>
            <a:endParaRPr lang="en-SG" dirty="0"/>
          </a:p>
        </p:txBody>
      </p:sp>
      <p:sp>
        <p:nvSpPr>
          <p:cNvPr id="20" name="Oval Callout 19"/>
          <p:cNvSpPr/>
          <p:nvPr/>
        </p:nvSpPr>
        <p:spPr>
          <a:xfrm>
            <a:off x="5433702" y="2392322"/>
            <a:ext cx="1800200" cy="864096"/>
          </a:xfrm>
          <a:prstGeom prst="wedgeEllipseCallout">
            <a:avLst>
              <a:gd name="adj1" fmla="val 53108"/>
              <a:gd name="adj2" fmla="val 10000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Sample Variance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01927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992" y="115888"/>
            <a:ext cx="8229600" cy="792162"/>
          </a:xfrm>
        </p:spPr>
        <p:txBody>
          <a:bodyPr/>
          <a:lstStyle/>
          <a:p>
            <a:r>
              <a:rPr lang="en-US" dirty="0" smtClean="0">
                <a:solidFill>
                  <a:srgbClr val="0000CC"/>
                </a:solidFill>
              </a:rPr>
              <a:t>What’s the difference?</a:t>
            </a:r>
            <a:endParaRPr lang="en-SG" dirty="0">
              <a:solidFill>
                <a:srgbClr val="0000CC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382960" y="1124744"/>
            <a:ext cx="7365504" cy="5760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is the difference between the 3 curves?</a:t>
            </a:r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>
            <a:off x="4103949" y="2204864"/>
            <a:ext cx="1465503" cy="2508086"/>
          </a:xfrm>
          <a:custGeom>
            <a:avLst/>
            <a:gdLst>
              <a:gd name="T0" fmla="*/ 900 w 901"/>
              <a:gd name="T1" fmla="*/ 720 h 721"/>
              <a:gd name="T2" fmla="*/ 805 w 901"/>
              <a:gd name="T3" fmla="*/ 712 h 721"/>
              <a:gd name="T4" fmla="*/ 758 w 901"/>
              <a:gd name="T5" fmla="*/ 704 h 721"/>
              <a:gd name="T6" fmla="*/ 711 w 901"/>
              <a:gd name="T7" fmla="*/ 691 h 721"/>
              <a:gd name="T8" fmla="*/ 663 w 901"/>
              <a:gd name="T9" fmla="*/ 675 h 721"/>
              <a:gd name="T10" fmla="*/ 615 w 901"/>
              <a:gd name="T11" fmla="*/ 653 h 721"/>
              <a:gd name="T12" fmla="*/ 568 w 901"/>
              <a:gd name="T13" fmla="*/ 623 h 721"/>
              <a:gd name="T14" fmla="*/ 473 w 901"/>
              <a:gd name="T15" fmla="*/ 540 h 721"/>
              <a:gd name="T16" fmla="*/ 378 w 901"/>
              <a:gd name="T17" fmla="*/ 422 h 721"/>
              <a:gd name="T18" fmla="*/ 284 w 901"/>
              <a:gd name="T19" fmla="*/ 281 h 721"/>
              <a:gd name="T20" fmla="*/ 236 w 901"/>
              <a:gd name="T21" fmla="*/ 209 h 721"/>
              <a:gd name="T22" fmla="*/ 189 w 901"/>
              <a:gd name="T23" fmla="*/ 142 h 721"/>
              <a:gd name="T24" fmla="*/ 142 w 901"/>
              <a:gd name="T25" fmla="*/ 83 h 721"/>
              <a:gd name="T26" fmla="*/ 94 w 901"/>
              <a:gd name="T27" fmla="*/ 38 h 721"/>
              <a:gd name="T28" fmla="*/ 47 w 901"/>
              <a:gd name="T29" fmla="*/ 9 h 721"/>
              <a:gd name="T30" fmla="*/ 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900" y="720"/>
                </a:moveTo>
                <a:lnTo>
                  <a:pt x="805" y="712"/>
                </a:lnTo>
                <a:lnTo>
                  <a:pt x="758" y="704"/>
                </a:lnTo>
                <a:lnTo>
                  <a:pt x="711" y="691"/>
                </a:lnTo>
                <a:lnTo>
                  <a:pt x="663" y="675"/>
                </a:lnTo>
                <a:lnTo>
                  <a:pt x="615" y="653"/>
                </a:lnTo>
                <a:lnTo>
                  <a:pt x="568" y="623"/>
                </a:lnTo>
                <a:lnTo>
                  <a:pt x="473" y="540"/>
                </a:lnTo>
                <a:lnTo>
                  <a:pt x="378" y="422"/>
                </a:lnTo>
                <a:lnTo>
                  <a:pt x="284" y="281"/>
                </a:lnTo>
                <a:lnTo>
                  <a:pt x="236" y="209"/>
                </a:lnTo>
                <a:lnTo>
                  <a:pt x="189" y="142"/>
                </a:lnTo>
                <a:lnTo>
                  <a:pt x="142" y="83"/>
                </a:lnTo>
                <a:lnTo>
                  <a:pt x="94" y="38"/>
                </a:lnTo>
                <a:lnTo>
                  <a:pt x="47" y="9"/>
                </a:lnTo>
                <a:lnTo>
                  <a:pt x="0" y="0"/>
                </a:lnTo>
              </a:path>
            </a:pathLst>
          </a:custGeom>
          <a:noFill/>
          <a:ln w="38100" cap="rnd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7" name="Freeform 31"/>
          <p:cNvSpPr>
            <a:spLocks/>
          </p:cNvSpPr>
          <p:nvPr/>
        </p:nvSpPr>
        <p:spPr bwMode="auto">
          <a:xfrm>
            <a:off x="2627784" y="2924944"/>
            <a:ext cx="1476165" cy="1716165"/>
          </a:xfrm>
          <a:custGeom>
            <a:avLst/>
            <a:gdLst>
              <a:gd name="T0" fmla="*/ 0 w 901"/>
              <a:gd name="T1" fmla="*/ 720 h 721"/>
              <a:gd name="T2" fmla="*/ 95 w 901"/>
              <a:gd name="T3" fmla="*/ 712 h 721"/>
              <a:gd name="T4" fmla="*/ 142 w 901"/>
              <a:gd name="T5" fmla="*/ 704 h 721"/>
              <a:gd name="T6" fmla="*/ 189 w 901"/>
              <a:gd name="T7" fmla="*/ 691 h 721"/>
              <a:gd name="T8" fmla="*/ 237 w 901"/>
              <a:gd name="T9" fmla="*/ 675 h 721"/>
              <a:gd name="T10" fmla="*/ 284 w 901"/>
              <a:gd name="T11" fmla="*/ 653 h 721"/>
              <a:gd name="T12" fmla="*/ 331 w 901"/>
              <a:gd name="T13" fmla="*/ 623 h 721"/>
              <a:gd name="T14" fmla="*/ 426 w 901"/>
              <a:gd name="T15" fmla="*/ 540 h 721"/>
              <a:gd name="T16" fmla="*/ 521 w 901"/>
              <a:gd name="T17" fmla="*/ 422 h 721"/>
              <a:gd name="T18" fmla="*/ 616 w 901"/>
              <a:gd name="T19" fmla="*/ 281 h 721"/>
              <a:gd name="T20" fmla="*/ 663 w 901"/>
              <a:gd name="T21" fmla="*/ 209 h 721"/>
              <a:gd name="T22" fmla="*/ 710 w 901"/>
              <a:gd name="T23" fmla="*/ 142 h 721"/>
              <a:gd name="T24" fmla="*/ 757 w 901"/>
              <a:gd name="T25" fmla="*/ 83 h 721"/>
              <a:gd name="T26" fmla="*/ 805 w 901"/>
              <a:gd name="T27" fmla="*/ 38 h 721"/>
              <a:gd name="T28" fmla="*/ 852 w 901"/>
              <a:gd name="T29" fmla="*/ 9 h 721"/>
              <a:gd name="T30" fmla="*/ 90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0" y="720"/>
                </a:moveTo>
                <a:lnTo>
                  <a:pt x="95" y="712"/>
                </a:lnTo>
                <a:lnTo>
                  <a:pt x="142" y="704"/>
                </a:lnTo>
                <a:lnTo>
                  <a:pt x="189" y="691"/>
                </a:lnTo>
                <a:lnTo>
                  <a:pt x="237" y="675"/>
                </a:lnTo>
                <a:lnTo>
                  <a:pt x="284" y="653"/>
                </a:lnTo>
                <a:lnTo>
                  <a:pt x="331" y="623"/>
                </a:lnTo>
                <a:lnTo>
                  <a:pt x="426" y="540"/>
                </a:lnTo>
                <a:lnTo>
                  <a:pt x="521" y="422"/>
                </a:lnTo>
                <a:lnTo>
                  <a:pt x="616" y="281"/>
                </a:lnTo>
                <a:lnTo>
                  <a:pt x="663" y="209"/>
                </a:lnTo>
                <a:lnTo>
                  <a:pt x="710" y="142"/>
                </a:lnTo>
                <a:lnTo>
                  <a:pt x="757" y="83"/>
                </a:lnTo>
                <a:lnTo>
                  <a:pt x="805" y="38"/>
                </a:lnTo>
                <a:lnTo>
                  <a:pt x="852" y="9"/>
                </a:lnTo>
                <a:lnTo>
                  <a:pt x="900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979712" y="4797152"/>
            <a:ext cx="4824536" cy="0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1979712" y="1916832"/>
            <a:ext cx="0" cy="2808312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4103948" y="1916832"/>
            <a:ext cx="1" cy="2808312"/>
          </a:xfrm>
          <a:prstGeom prst="lin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sp>
        <p:nvSpPr>
          <p:cNvPr id="15" name="Freeform 30"/>
          <p:cNvSpPr>
            <a:spLocks/>
          </p:cNvSpPr>
          <p:nvPr/>
        </p:nvSpPr>
        <p:spPr bwMode="auto">
          <a:xfrm>
            <a:off x="4103949" y="2936971"/>
            <a:ext cx="1742876" cy="1716165"/>
          </a:xfrm>
          <a:custGeom>
            <a:avLst/>
            <a:gdLst>
              <a:gd name="T0" fmla="*/ 900 w 901"/>
              <a:gd name="T1" fmla="*/ 720 h 721"/>
              <a:gd name="T2" fmla="*/ 805 w 901"/>
              <a:gd name="T3" fmla="*/ 712 h 721"/>
              <a:gd name="T4" fmla="*/ 758 w 901"/>
              <a:gd name="T5" fmla="*/ 704 h 721"/>
              <a:gd name="T6" fmla="*/ 711 w 901"/>
              <a:gd name="T7" fmla="*/ 691 h 721"/>
              <a:gd name="T8" fmla="*/ 663 w 901"/>
              <a:gd name="T9" fmla="*/ 675 h 721"/>
              <a:gd name="T10" fmla="*/ 615 w 901"/>
              <a:gd name="T11" fmla="*/ 653 h 721"/>
              <a:gd name="T12" fmla="*/ 568 w 901"/>
              <a:gd name="T13" fmla="*/ 623 h 721"/>
              <a:gd name="T14" fmla="*/ 473 w 901"/>
              <a:gd name="T15" fmla="*/ 540 h 721"/>
              <a:gd name="T16" fmla="*/ 378 w 901"/>
              <a:gd name="T17" fmla="*/ 422 h 721"/>
              <a:gd name="T18" fmla="*/ 284 w 901"/>
              <a:gd name="T19" fmla="*/ 281 h 721"/>
              <a:gd name="T20" fmla="*/ 236 w 901"/>
              <a:gd name="T21" fmla="*/ 209 h 721"/>
              <a:gd name="T22" fmla="*/ 189 w 901"/>
              <a:gd name="T23" fmla="*/ 142 h 721"/>
              <a:gd name="T24" fmla="*/ 142 w 901"/>
              <a:gd name="T25" fmla="*/ 83 h 721"/>
              <a:gd name="T26" fmla="*/ 94 w 901"/>
              <a:gd name="T27" fmla="*/ 38 h 721"/>
              <a:gd name="T28" fmla="*/ 47 w 901"/>
              <a:gd name="T29" fmla="*/ 9 h 721"/>
              <a:gd name="T30" fmla="*/ 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900" y="720"/>
                </a:moveTo>
                <a:lnTo>
                  <a:pt x="805" y="712"/>
                </a:lnTo>
                <a:lnTo>
                  <a:pt x="758" y="704"/>
                </a:lnTo>
                <a:lnTo>
                  <a:pt x="711" y="691"/>
                </a:lnTo>
                <a:lnTo>
                  <a:pt x="663" y="675"/>
                </a:lnTo>
                <a:lnTo>
                  <a:pt x="615" y="653"/>
                </a:lnTo>
                <a:lnTo>
                  <a:pt x="568" y="623"/>
                </a:lnTo>
                <a:lnTo>
                  <a:pt x="473" y="540"/>
                </a:lnTo>
                <a:lnTo>
                  <a:pt x="378" y="422"/>
                </a:lnTo>
                <a:lnTo>
                  <a:pt x="284" y="281"/>
                </a:lnTo>
                <a:lnTo>
                  <a:pt x="236" y="209"/>
                </a:lnTo>
                <a:lnTo>
                  <a:pt x="189" y="142"/>
                </a:lnTo>
                <a:lnTo>
                  <a:pt x="142" y="83"/>
                </a:lnTo>
                <a:lnTo>
                  <a:pt x="94" y="38"/>
                </a:lnTo>
                <a:lnTo>
                  <a:pt x="47" y="9"/>
                </a:lnTo>
                <a:lnTo>
                  <a:pt x="0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16" name="Freeform 31"/>
          <p:cNvSpPr>
            <a:spLocks/>
          </p:cNvSpPr>
          <p:nvPr/>
        </p:nvSpPr>
        <p:spPr bwMode="auto">
          <a:xfrm>
            <a:off x="2843808" y="2204864"/>
            <a:ext cx="1260141" cy="2520279"/>
          </a:xfrm>
          <a:custGeom>
            <a:avLst/>
            <a:gdLst>
              <a:gd name="T0" fmla="*/ 0 w 901"/>
              <a:gd name="T1" fmla="*/ 720 h 721"/>
              <a:gd name="T2" fmla="*/ 95 w 901"/>
              <a:gd name="T3" fmla="*/ 712 h 721"/>
              <a:gd name="T4" fmla="*/ 142 w 901"/>
              <a:gd name="T5" fmla="*/ 704 h 721"/>
              <a:gd name="T6" fmla="*/ 189 w 901"/>
              <a:gd name="T7" fmla="*/ 691 h 721"/>
              <a:gd name="T8" fmla="*/ 237 w 901"/>
              <a:gd name="T9" fmla="*/ 675 h 721"/>
              <a:gd name="T10" fmla="*/ 284 w 901"/>
              <a:gd name="T11" fmla="*/ 653 h 721"/>
              <a:gd name="T12" fmla="*/ 331 w 901"/>
              <a:gd name="T13" fmla="*/ 623 h 721"/>
              <a:gd name="T14" fmla="*/ 426 w 901"/>
              <a:gd name="T15" fmla="*/ 540 h 721"/>
              <a:gd name="T16" fmla="*/ 521 w 901"/>
              <a:gd name="T17" fmla="*/ 422 h 721"/>
              <a:gd name="T18" fmla="*/ 616 w 901"/>
              <a:gd name="T19" fmla="*/ 281 h 721"/>
              <a:gd name="T20" fmla="*/ 663 w 901"/>
              <a:gd name="T21" fmla="*/ 209 h 721"/>
              <a:gd name="T22" fmla="*/ 710 w 901"/>
              <a:gd name="T23" fmla="*/ 142 h 721"/>
              <a:gd name="T24" fmla="*/ 757 w 901"/>
              <a:gd name="T25" fmla="*/ 83 h 721"/>
              <a:gd name="T26" fmla="*/ 805 w 901"/>
              <a:gd name="T27" fmla="*/ 38 h 721"/>
              <a:gd name="T28" fmla="*/ 852 w 901"/>
              <a:gd name="T29" fmla="*/ 9 h 721"/>
              <a:gd name="T30" fmla="*/ 90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0" y="720"/>
                </a:moveTo>
                <a:lnTo>
                  <a:pt x="95" y="712"/>
                </a:lnTo>
                <a:lnTo>
                  <a:pt x="142" y="704"/>
                </a:lnTo>
                <a:lnTo>
                  <a:pt x="189" y="691"/>
                </a:lnTo>
                <a:lnTo>
                  <a:pt x="237" y="675"/>
                </a:lnTo>
                <a:lnTo>
                  <a:pt x="284" y="653"/>
                </a:lnTo>
                <a:lnTo>
                  <a:pt x="331" y="623"/>
                </a:lnTo>
                <a:lnTo>
                  <a:pt x="426" y="540"/>
                </a:lnTo>
                <a:lnTo>
                  <a:pt x="521" y="422"/>
                </a:lnTo>
                <a:lnTo>
                  <a:pt x="616" y="281"/>
                </a:lnTo>
                <a:lnTo>
                  <a:pt x="663" y="209"/>
                </a:lnTo>
                <a:lnTo>
                  <a:pt x="710" y="142"/>
                </a:lnTo>
                <a:lnTo>
                  <a:pt x="757" y="83"/>
                </a:lnTo>
                <a:lnTo>
                  <a:pt x="805" y="38"/>
                </a:lnTo>
                <a:lnTo>
                  <a:pt x="852" y="9"/>
                </a:lnTo>
                <a:lnTo>
                  <a:pt x="900" y="0"/>
                </a:lnTo>
              </a:path>
            </a:pathLst>
          </a:custGeom>
          <a:noFill/>
          <a:ln w="38100" cap="rnd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17" name="Freeform 31"/>
          <p:cNvSpPr>
            <a:spLocks/>
          </p:cNvSpPr>
          <p:nvPr/>
        </p:nvSpPr>
        <p:spPr bwMode="auto">
          <a:xfrm>
            <a:off x="2123728" y="3645024"/>
            <a:ext cx="1980221" cy="996085"/>
          </a:xfrm>
          <a:custGeom>
            <a:avLst/>
            <a:gdLst>
              <a:gd name="T0" fmla="*/ 0 w 901"/>
              <a:gd name="T1" fmla="*/ 720 h 721"/>
              <a:gd name="T2" fmla="*/ 95 w 901"/>
              <a:gd name="T3" fmla="*/ 712 h 721"/>
              <a:gd name="T4" fmla="*/ 142 w 901"/>
              <a:gd name="T5" fmla="*/ 704 h 721"/>
              <a:gd name="T6" fmla="*/ 189 w 901"/>
              <a:gd name="T7" fmla="*/ 691 h 721"/>
              <a:gd name="T8" fmla="*/ 237 w 901"/>
              <a:gd name="T9" fmla="*/ 675 h 721"/>
              <a:gd name="T10" fmla="*/ 284 w 901"/>
              <a:gd name="T11" fmla="*/ 653 h 721"/>
              <a:gd name="T12" fmla="*/ 331 w 901"/>
              <a:gd name="T13" fmla="*/ 623 h 721"/>
              <a:gd name="T14" fmla="*/ 426 w 901"/>
              <a:gd name="T15" fmla="*/ 540 h 721"/>
              <a:gd name="T16" fmla="*/ 521 w 901"/>
              <a:gd name="T17" fmla="*/ 422 h 721"/>
              <a:gd name="T18" fmla="*/ 616 w 901"/>
              <a:gd name="T19" fmla="*/ 281 h 721"/>
              <a:gd name="T20" fmla="*/ 663 w 901"/>
              <a:gd name="T21" fmla="*/ 209 h 721"/>
              <a:gd name="T22" fmla="*/ 710 w 901"/>
              <a:gd name="T23" fmla="*/ 142 h 721"/>
              <a:gd name="T24" fmla="*/ 757 w 901"/>
              <a:gd name="T25" fmla="*/ 83 h 721"/>
              <a:gd name="T26" fmla="*/ 805 w 901"/>
              <a:gd name="T27" fmla="*/ 38 h 721"/>
              <a:gd name="T28" fmla="*/ 852 w 901"/>
              <a:gd name="T29" fmla="*/ 9 h 721"/>
              <a:gd name="T30" fmla="*/ 90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0" y="720"/>
                </a:moveTo>
                <a:lnTo>
                  <a:pt x="95" y="712"/>
                </a:lnTo>
                <a:lnTo>
                  <a:pt x="142" y="704"/>
                </a:lnTo>
                <a:lnTo>
                  <a:pt x="189" y="691"/>
                </a:lnTo>
                <a:lnTo>
                  <a:pt x="237" y="675"/>
                </a:lnTo>
                <a:lnTo>
                  <a:pt x="284" y="653"/>
                </a:lnTo>
                <a:lnTo>
                  <a:pt x="331" y="623"/>
                </a:lnTo>
                <a:lnTo>
                  <a:pt x="426" y="540"/>
                </a:lnTo>
                <a:lnTo>
                  <a:pt x="521" y="422"/>
                </a:lnTo>
                <a:lnTo>
                  <a:pt x="616" y="281"/>
                </a:lnTo>
                <a:lnTo>
                  <a:pt x="663" y="209"/>
                </a:lnTo>
                <a:lnTo>
                  <a:pt x="710" y="142"/>
                </a:lnTo>
                <a:lnTo>
                  <a:pt x="757" y="83"/>
                </a:lnTo>
                <a:lnTo>
                  <a:pt x="805" y="38"/>
                </a:lnTo>
                <a:lnTo>
                  <a:pt x="852" y="9"/>
                </a:lnTo>
                <a:lnTo>
                  <a:pt x="900" y="0"/>
                </a:lnTo>
              </a:path>
            </a:pathLst>
          </a:custGeom>
          <a:noFill/>
          <a:ln w="38100" cap="rnd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18" name="Freeform 30"/>
          <p:cNvSpPr>
            <a:spLocks/>
          </p:cNvSpPr>
          <p:nvPr/>
        </p:nvSpPr>
        <p:spPr bwMode="auto">
          <a:xfrm>
            <a:off x="4103950" y="3645024"/>
            <a:ext cx="2313256" cy="1008112"/>
          </a:xfrm>
          <a:custGeom>
            <a:avLst/>
            <a:gdLst>
              <a:gd name="T0" fmla="*/ 900 w 901"/>
              <a:gd name="T1" fmla="*/ 720 h 721"/>
              <a:gd name="T2" fmla="*/ 805 w 901"/>
              <a:gd name="T3" fmla="*/ 712 h 721"/>
              <a:gd name="T4" fmla="*/ 758 w 901"/>
              <a:gd name="T5" fmla="*/ 704 h 721"/>
              <a:gd name="T6" fmla="*/ 711 w 901"/>
              <a:gd name="T7" fmla="*/ 691 h 721"/>
              <a:gd name="T8" fmla="*/ 663 w 901"/>
              <a:gd name="T9" fmla="*/ 675 h 721"/>
              <a:gd name="T10" fmla="*/ 615 w 901"/>
              <a:gd name="T11" fmla="*/ 653 h 721"/>
              <a:gd name="T12" fmla="*/ 568 w 901"/>
              <a:gd name="T13" fmla="*/ 623 h 721"/>
              <a:gd name="T14" fmla="*/ 473 w 901"/>
              <a:gd name="T15" fmla="*/ 540 h 721"/>
              <a:gd name="T16" fmla="*/ 378 w 901"/>
              <a:gd name="T17" fmla="*/ 422 h 721"/>
              <a:gd name="T18" fmla="*/ 284 w 901"/>
              <a:gd name="T19" fmla="*/ 281 h 721"/>
              <a:gd name="T20" fmla="*/ 236 w 901"/>
              <a:gd name="T21" fmla="*/ 209 h 721"/>
              <a:gd name="T22" fmla="*/ 189 w 901"/>
              <a:gd name="T23" fmla="*/ 142 h 721"/>
              <a:gd name="T24" fmla="*/ 142 w 901"/>
              <a:gd name="T25" fmla="*/ 83 h 721"/>
              <a:gd name="T26" fmla="*/ 94 w 901"/>
              <a:gd name="T27" fmla="*/ 38 h 721"/>
              <a:gd name="T28" fmla="*/ 47 w 901"/>
              <a:gd name="T29" fmla="*/ 9 h 721"/>
              <a:gd name="T30" fmla="*/ 0 w 901"/>
              <a:gd name="T31" fmla="*/ 0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1" h="721">
                <a:moveTo>
                  <a:pt x="900" y="720"/>
                </a:moveTo>
                <a:lnTo>
                  <a:pt x="805" y="712"/>
                </a:lnTo>
                <a:lnTo>
                  <a:pt x="758" y="704"/>
                </a:lnTo>
                <a:lnTo>
                  <a:pt x="711" y="691"/>
                </a:lnTo>
                <a:lnTo>
                  <a:pt x="663" y="675"/>
                </a:lnTo>
                <a:lnTo>
                  <a:pt x="615" y="653"/>
                </a:lnTo>
                <a:lnTo>
                  <a:pt x="568" y="623"/>
                </a:lnTo>
                <a:lnTo>
                  <a:pt x="473" y="540"/>
                </a:lnTo>
                <a:lnTo>
                  <a:pt x="378" y="422"/>
                </a:lnTo>
                <a:lnTo>
                  <a:pt x="284" y="281"/>
                </a:lnTo>
                <a:lnTo>
                  <a:pt x="236" y="209"/>
                </a:lnTo>
                <a:lnTo>
                  <a:pt x="189" y="142"/>
                </a:lnTo>
                <a:lnTo>
                  <a:pt x="142" y="83"/>
                </a:lnTo>
                <a:lnTo>
                  <a:pt x="94" y="38"/>
                </a:lnTo>
                <a:lnTo>
                  <a:pt x="47" y="9"/>
                </a:lnTo>
                <a:lnTo>
                  <a:pt x="0" y="0"/>
                </a:lnTo>
              </a:path>
            </a:pathLst>
          </a:custGeom>
          <a:noFill/>
          <a:ln w="38100" cap="rnd" cmpd="sng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SG"/>
          </a:p>
        </p:txBody>
      </p:sp>
      <p:sp>
        <p:nvSpPr>
          <p:cNvPr id="21" name="TextBox 20"/>
          <p:cNvSpPr txBox="1"/>
          <p:nvPr/>
        </p:nvSpPr>
        <p:spPr>
          <a:xfrm>
            <a:off x="4973112" y="2060848"/>
            <a:ext cx="1062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Curve A</a:t>
            </a:r>
            <a:endParaRPr lang="en-SG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2050" y="2771636"/>
            <a:ext cx="1062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Curve B</a:t>
            </a:r>
            <a:endParaRPr lang="en-SG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96136" y="3851756"/>
            <a:ext cx="1062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Curve C</a:t>
            </a:r>
            <a:endParaRPr lang="en-SG" dirty="0">
              <a:latin typeface="+mn-lt"/>
            </a:endParaRPr>
          </a:p>
        </p:txBody>
      </p:sp>
      <p:cxnSp>
        <p:nvCxnSpPr>
          <p:cNvPr id="25" name="Straight Arrow Connector 24"/>
          <p:cNvCxnSpPr>
            <a:endCxn id="6" idx="12"/>
          </p:cNvCxnSpPr>
          <p:nvPr/>
        </p:nvCxnSpPr>
        <p:spPr bwMode="auto">
          <a:xfrm flipH="1">
            <a:off x="4334916" y="2245514"/>
            <a:ext cx="579124" cy="24807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 flipH="1">
            <a:off x="4449303" y="2964900"/>
            <a:ext cx="554745" cy="24807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flipH="1">
            <a:off x="5220072" y="4045020"/>
            <a:ext cx="554745" cy="248076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2123728" y="5157193"/>
            <a:ext cx="5544616" cy="93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dirty="0" smtClean="0"/>
              <a:t>They have same mean</a:t>
            </a:r>
          </a:p>
          <a:p>
            <a:pPr marL="0" indent="0">
              <a:buFontTx/>
              <a:buNone/>
            </a:pPr>
            <a:r>
              <a:rPr lang="en-US" dirty="0" smtClean="0"/>
              <a:t>but different amount of spread (variability).</a:t>
            </a:r>
          </a:p>
        </p:txBody>
      </p:sp>
      <p:sp>
        <p:nvSpPr>
          <p:cNvPr id="3" name="Rounded Rectangular Callout 2"/>
          <p:cNvSpPr/>
          <p:nvPr/>
        </p:nvSpPr>
        <p:spPr bwMode="auto">
          <a:xfrm>
            <a:off x="7020272" y="4293096"/>
            <a:ext cx="1872208" cy="1008112"/>
          </a:xfrm>
          <a:prstGeom prst="wedgeRoundRectCallout">
            <a:avLst>
              <a:gd name="adj1" fmla="val -118211"/>
              <a:gd name="adj2" fmla="val 70543"/>
              <a:gd name="adj3" fmla="val 16667"/>
            </a:avLst>
          </a:prstGeom>
          <a:solidFill>
            <a:srgbClr val="CCFF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So how far is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each data value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from the mean?</a:t>
            </a:r>
            <a:endParaRPr kumimoji="0" lang="en-SG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949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323850" y="333375"/>
            <a:ext cx="72866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b="1" dirty="0" smtClean="0">
                <a:solidFill>
                  <a:schemeClr val="accent1"/>
                </a:solidFill>
                <a:latin typeface="+mj-lt"/>
              </a:rPr>
              <a:t>             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Standard </a:t>
            </a:r>
            <a:r>
              <a:rPr lang="en-US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Deviation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47664" y="3645024"/>
            <a:ext cx="7345511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  <a:spcBef>
                <a:spcPct val="500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800" dirty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2800" b="1" dirty="0">
                <a:solidFill>
                  <a:schemeClr val="tx1"/>
                </a:solidFill>
                <a:latin typeface="+mn-lt"/>
              </a:rPr>
              <a:t>most important and most commonly used measure of dispersion.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47664" y="1700808"/>
            <a:ext cx="755188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CCFFFF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sym typeface="Wingdings" pitchFamily="2" charset="2"/>
              </a:rPr>
              <a:t></a:t>
            </a:r>
            <a:r>
              <a:rPr lang="en-US" sz="2800" dirty="0">
                <a:solidFill>
                  <a:schemeClr val="tx1"/>
                </a:solidFill>
                <a:latin typeface="+mn-lt"/>
              </a:rPr>
              <a:t>  defined as the square root of variance, i.e. the square root of the average of the squared distances / deviations of the observations from the mean.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685" y="5459529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/>
          <p:cNvSpPr/>
          <p:nvPr/>
        </p:nvSpPr>
        <p:spPr>
          <a:xfrm>
            <a:off x="8118398" y="5244298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6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7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8726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Graphical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Presentations of Data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77609"/>
            <a:ext cx="2020696" cy="1559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284984"/>
            <a:ext cx="7416162" cy="24482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1052736"/>
            <a:ext cx="2290626" cy="1715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7846" y="1072188"/>
            <a:ext cx="2340618" cy="1708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9453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Histogram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03648" y="836712"/>
            <a:ext cx="85344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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 a graphical presentation of a frequency distribution.</a:t>
            </a:r>
            <a:endParaRPr lang="en-US" sz="23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403648" y="1261120"/>
            <a:ext cx="8534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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 is constructed by</a:t>
            </a:r>
          </a:p>
          <a:p>
            <a:pPr>
              <a:defRPr/>
            </a:pP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    (i)   marking class intervals on the x-axis, and</a:t>
            </a:r>
          </a:p>
          <a:p>
            <a:pPr>
              <a:defRPr/>
            </a:pP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    (ii)  drawing rectangles whose heights correspond to the  </a:t>
            </a:r>
          </a:p>
          <a:p>
            <a:pPr>
              <a:defRPr/>
            </a:pP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          class frequencies</a:t>
            </a:r>
            <a:r>
              <a:rPr lang="en-US" sz="2300" dirty="0" smtClean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pic>
        <p:nvPicPr>
          <p:cNvPr id="7241" name="Picture 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2" y="4032448"/>
            <a:ext cx="3048590" cy="2852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42" name="Picture 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33000"/>
            <a:ext cx="3024336" cy="2855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43" name="Picture 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29575"/>
            <a:ext cx="3096344" cy="295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86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91680" y="416813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Histogram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with 1 category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6840760" cy="548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92896"/>
            <a:ext cx="5169359" cy="323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3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4730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Histogram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with 2 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categories (Group)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83" y="978247"/>
            <a:ext cx="7704856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892" y="2048164"/>
            <a:ext cx="6501374" cy="390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24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in Action!</a:t>
            </a:r>
            <a:endParaRPr lang="en-S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35629" y="2245291"/>
            <a:ext cx="1809045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17292"/>
            <a:ext cx="4680520" cy="28317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xEPERIUEBAQEhQVFhAPEhASDA8QEBYQFRMXFhYWFBQYHCggGBolHBQVIzEhJSkrOi46FyAzODM4NygtLjcBCgoKDg0OGxAQGjAkHyU0Mi0sLCwsLC0wLCwsNDcvLCwsLCwsLCwsLCwsLCwsNCwsLCwsLCwsLCwsLDQsLCwsNP/AABEIAOEA4QMBEQACEQEDEQH/xAAcAAEAAgIDAQAAAAAAAAAAAAAABgcDBQECCAT/xABQEAABAwIABgkQBwYGAgMAAAABAAIDBBEFBgcSITETQVFhcXJzsrMUIiQlMjM1UlN0gZGSk7HRCCNigoOhwRYXQlSiwhWUtMPS00RkNENj/8QAGgEBAAIDAQAAAAAAAAAAAAAAAAQFAgMGAf/EADQRAQABAgIGCAUEAwEAAAAAAAABAgMEEQUhMTJRcRITM0GBkbHBFBU0YaEiQlLwJNHhI//aAAwDAQACEQMRAD8AvFAQfDJX30RAO2tkJtH6Nt/o0b6DA5rnd3I9281xib6A039ZKDqaWM644zxo2uPrIKDjqSLyMPuIvkgdSReRh9xF8kDqSLyMPuIvkgdSReRh9xF8kDqSLyMPuIvkgdSReRh9xF8kDqSLyMPuIvkgdSReRh9xF8kDqSLyMPuIvkgdSReRh9xF8kDqSLyMPuIvkgdSReRh9xF8kDqSLyMPuIvkgdSReRh9xF8kDqSLyMPuIvkgdSReRh9xF8kDqSLyMPuIvkgdSReRh9xF8kAUsQ1RRDgiY34BB3awt7h72/fL2+y+4twWQZmVzm99At5RgNhxmaS0b4JG7ZB9zXAgEEEHSCDcEIOUBAQaqebZtXetXKb5+xzuDWHZAQEBAQEBAQEBAQEBAQEBAQEBAQEBAQEHSN5hN2i7Nb4wNW65g3d0be1p1htGPDgCCCCAQQbgg6iEHZBr8KS3tGP4rl5G1GNY+8dHtbiDGEHKAgICAghGV81UeD3T0k80L4Hse/YZHsLoXHMcDmnTYua7esUFF0+PuFGPa419U7Nc12Y6pkLXWN7OF9INkHqWjqmzRxyMN2SMZKwjUWPaHA+ohBAMtuMctDRxNp5nxSzS6HseWP2ONt32I063MHpQVRixjJhWtrKenGEK362RjHWq5AQy/XnXtNzj6EHptBygICAgICAgICAgICAgIOcHyZjzH/C672bx/ib+dx97cQbJBp2uznyP3XFg4sd229ecfSgyICAgICAg+fCFIyoikikF2SMfE8fZe0tPxQeQsKULqaaWGTu4nyRO4zHFp+CD0hkdwr1TgqAE3dCX0zt7MN2f0OYgrHL5hTZcIRwg3bBE0Ebkshz3f07H6kGXIDgjZa2WocNFPHmtNtUst2gg8QSetBfyAgICAgICAgICAgICAgIMNU7NbnjWwiT0N7oelucPSg3GeN0etBpaE3jYd1rXelwv+qDOgICAgICAg89Zd8DbBhBs7RZtSwPPKx2Y/wDLYz94oNx9HnCtpKumcdDmsqWDaBYcx/rD2eygrXG3CnVlbUz3uJJXuYf/AMwbM/pDUF8ZEsEdTYMa8izqh76g315ncMHBZpd99BscoGPkOCI2gt2WeQExwB2b1o0Z8jv4W30bp2tRICm6/K7haV12TxwjxI6aIj1yBx/NBvMV8tNQx7W4QjZLGbAyxsEczftZo6143rDhQXhSVTJo2SROD2PaHse03DmkXBCCBZWcd6rBBpepmwu2XZ8/ZY3u7jY7ZtnC3dlBrMmGUaswpWOgqGU4YIpJbxxPa7Oa5gGkvOjrigl+UfGCbBtA+ogEZe18TAJGlzLOdY6AR8UFZ4uZXsI1NZSwvjpAyWaCF5bBKHZj5GtNjsmg2JQXmgICAgICAg4cLgjdBHrQRH/Fn7pQSfB/eouJHzQgzoCAgICAgIK/y3YH6pwY6QC76Z7Zxo07GeseODrmu+4goXF/DUlDKZYu6Mc8Ou2iWNzL+guDvuhB8lBSOnljiYLvkeyJg+09waPzKD19g+kbBFHFGLNjYyJvFY0NHwQeXMomFHVeEquRxJAlfCwXuBHEcxttzQ2/pKCwMmGTOjrKJtTWCR5lL9jY2UxtbGxxZc20lxLXb2pBX+P+LQwXWyU7XOeyzZInOtnmN4uM6wtcG4uNdr7yC2cgGFDLRTwON9glDmjcjmBNh95kh+8g1H0i9eD+Cr+MKDRZBPCb/N5ufGgsnLd4Il5Sn56CicR/CVB51S9M1B6yQEBAQEBAQchBXyCcYP71FxI+aEGdAQEBAQEBB82EqNtRDLC/uZWPidwPaWn4oPINTA6J72PFnMc5jhuOabEesIJzkTwR1RhNjyLtp2PqDo0Z/cM9N3X+6g9Ht1oPH2Fzeon5WXnlB6VyVeCKLiP6Z6Cp8vfhNnm0PSSoN19HU9dX8FL8ZUHb6RWvB/BV/GFBosgvhN/m83PjQWRlt8ES8pBz0FFYj+EqDzql6ZqD1igICAgICAg5CCv0E3oO9RcSPmhBnQEBAQEBAQEHlXKFGG4Urg0WGzzOtvudnH8yUFl/R4ibsdc63XF9O2/2Q2Q29ZQXA3Wg8fYW7/NykvPKD0rkr8EUXEf0r0FT5e/CbPNoekkQbv6O3dV/BS/GVBz9InXg/gq/9lBosgvhN/m83PjQWRlt8Ey8pBz0FF4keEqDzql6ZqD1ggICAgICAg5CCAIJtQd6i4kfNCDOgICAgICAgIPLOUfwrXctIgsr6PPea3lIOa9BbrdaDx/hfv8ANykvPKD0rks8EUXEf0r0FT5evCbPNoekkQbr6O/dV/BS/GVB2+kTrwfwVf8AsoNFkG8Jv83m58aCx8tngmXlIOegozEjwlQedUvTNQer0BAQEBAQEHIQQBBNqDvUfEj5oQZ0BAQEBAQEBB5ayj+Fa7lpEFlfR67zW8pBzXoLbBQeUseMHmmwjWRuFrTSOHEec9h9lzUFrZKMe6KKgZT1U7YZITIBslw18bnl4LSBrGcRbeQVvlLxijwlXySw3MTWshicQQXMZfrrHSLkuOneQWV9H7B5ZS1U5BGyysjbcWu2JpJI3ReUj7qDXfSI10HBV/7KCK5HcLwUeEc+okbEx0UsQe82YHEtcM47XcnSgkmWDH+nqouo6QiVpc2SacXzOt0tZGf4tOku1bQvpsFe4keEqHzql6VqD1cgICAgICAgBBAkE1oO9R8SPmhBnQEBAQEBAQEHnzHjEfCdRhCrlhop3xvle5j2sGa5p1EaUE6yK4AqqGKqbV08kJe+FzA8WzgGuBt6x60FkoIHlLyejCobLA5sdSwZgLtEcsesNeR3Lhc2dv2O0QFLVuImFYXZrsHVZO7FTvnZ6Hx5zT60G7xYyUYQq3tNRG6kh0Fz5m5s1txkJ66/GsN9Bf2CcGxUkMcEDMyONua1us7pJO24kkk7ZJQQ/K/itNhGkYaZmfNC8vEYtnPjcLPDb63CzTbbsduwQUjR4l4SmeGMoKvO1dfTSRNHGe8BrfSQgn9bknfTYNkzWGqrnuhs2MXZFGHXcI76zuuPANskNBipiHhSGupJJKGdrGVFPI95a2zWNkaXE6dQAKD0VdAQEBAQEBACCBoJpQ96j4kfNCDMgICAgICDlAQCg6543R6whk42RvjD2gj3KTZW+M32ghlJsrfGb7QQyk2VvjN9oIZSbK3xm+0EMpNkb4w9oIZS7bIDtj2keZOQgWQEHCAgICAgIOQggiCZUPeo+IzmhBnQEBAQajGDGGKiaM+75HaWRNIziN1x/hbv+q613LkURrSsLhLmIqyp2d8oJXY51sp62RsI2mxxscbbhc8EnhFlEqxFc7NS+taIsUx+rXP94Pglw5Vu7qqqPRM5n5NssJvV8UmnAYaP2Q+V9ZK7uppjw1Ep+Llj06uLbGGsxsojyYnOvrJPC4ledKrizi1bj9seTGY2nW1vsheZyyimmO5xsDPEZ7DV49NhZ4jfYahlBsLPEb7DUMoNhZ4jfYahlBsLPEb7DUMoNgZ4jPYaj1yImjU1vshe62M0xPc7tNtRI4CQvelPFjNq3O2mPJmZVyN7maZvFqJW/Ar3p1cWE4azO2iPJ9MWG6pvc1VR6Z3uHqcSsou1x3tdWAw07aIfdSY4VsZuZhKPFlijI9bA135rKnEVxtR7micPVH6Yy/v3TbFzGiKs60jY5QLmMm4I2yx38Q3tBH5qXbuxXzUWLwNzDznOuOLfLahCAgIOQggqCZUPeo+IzmhBmQEBBgr6tsET5H9yxrnndNhqG+dS8qnKM5Z27c3K4ojbKmq6tfPI+SQ3e83O4Nxo3gNAVZVVNU5y7Szaps0RRTshgusW0ugXQLoF0C6BdAugXQLoF0C6BdAugXQLoO8MzmOa5ji1zSHNcNYcNRXsTMTnDCuimumaao1SuHAWEhVU8ctgC4dcBqDwbOA3rg/krOirpU5uNxNmbN2aJ7vR96yaBAQAUEHQTCh71HxGc0IM6AgIIzlCqcyjLb98fHH6Bd55i04icqFloqjpYiJ4RM+3ur/AELZaqmY8ZzXzQsc3Tpa54BGjeKhURE1REuixFc02qqo2xErl/YjB38qz3kv/ACU7qaODmPmOJ/n6H7EYO/lWe8l/5J1NHA+Y4n+fofsRg7+VZ7yX/knU0cD5jif5+j5cKYm4PZBM5tM0ObHI5pz5dBDCQe6XlVmjLYzt4/ETXETX3/ZSgKgOqc3QLoF0Fg5M8A0tZFO6ohEhbI1rSXPFhmA20EKTYt01ROcKXSmKu2q6Yoqy1O+UzF+lo6eF9PC2NzpgxxDnm7djkNtJO20epe37dNMRlDzReKu3blUV1Zxl7wru6irsugXQLoF0C6BdBYeTOpvDMy/cyB44Ht+bCpmGn9Mw53TNGV2mrjHomSkqcQEAIIQgl9F3uPiM5oQZ0BAQQfKhNZlO3ddK/wBlrR/eo2J2RC60NT+qur7R/fwhGDqwwTRSgAmN7JQ06iWODgD6lFpnKc13coiuiaJ74yTf961R/LQe8kUj4meCq+T2/wCc+SxMV8KOrKWKd7WtLw4lrSSBZ7m6L8CkUVdKmJU2JtRauzRE55NTj3jVJg0QmONkmyGQHPc4WzQ21rcZY3bk0ZJGBwdOImqJnLJDKvKfPLG9hp4QHtcwkPfcBwIv+a0TiJmNizp0RbpmJ6U6kEBUdb5ubo8LoF0Fq5Gz9RU8q3owpeG2S5/TPaU8vdkyyHsSn84HQypid2ObzQ3a1cveFTXUR0JdAugXQLoF0C6CZ5MJbTTt3Y2O9lxH96k4bbKn0zGdFE/ef7+FiKW58QEAIISgl1F3uPiM5oQZkBAQV9lSf9ZTD7Mx9bmfJRcTthe6G3a/D3Qe6jLougvfJye1tNwSdK9T7W5DlNIfU1oxloPW0nDP8I1qxOyE7Q22vwVcXKKvVq0GTCmlijeaipBexjyAYbAuaDo6zfUqMPTMbVDXpa7TVMdGPz/tAca8FtoquWBjnOazMs59s450bXG9gB/Eo9dPRqyW2FvTetRXO2UsxPxCgrqSOeSadjnmUFrDFmjMlcwWu0nU0LdbsxVTnMoGL0jcsXZt0xGUZce+M+LSY+Ytx4NliZFJI8PY55MmZcEOtozQFhdtxROpJwOLqxFMzVERlwTDIyfqKnlW9GFuw2yVdpjtKeXu2GVDBk1XDSxQMz3uqBvNDdhlu5x2mi+v9dC9v0zVERDToy9RarrqrnKMveHyYNyW0zWjqiWWR9tOY4Rxg/ZFifWfQvIw9Pe2XNL3Zn9EREeaK49Ylf4eGywvdJCSGOz7Z7HHVcgAFp1XsNrdWq7a6OuNifgcf189CqMqvVDbrSsk0xRxAlrWCWd5hhdpZZoMrxugHQ1u4Te+5bSt1uzNWuVZi9JU2Z6FEZz+ITH92FBm2zqm/j7M3O9Wbb8lu+HoV3za/n3eSH434gSUTDNC8zQt0vu0CVg8Y20ObukWtuW0rTcszTGcbFjhNJU3p6FcZT+JQq60rNK8mr+zHb8Mg/rjP6Lfh95V6W7COce6zlMc4ICDkIIUgltF3uPiM5oQZkBAQVzlSd9dByb+eouI2wvtEblXNCrqOty6C98nJ7WUvFk6V6nWtyHLY/6ipGMtJ62j41R8I1qxHcm6H21+CrnHQVGXkPSGBj2PByUPMCsadjjbu/POVLZST2zqfwehYoV7fl0ujvpqfH1WVktPauDjVP8AqJFJs7kKbSf1NXh6QiOWY9kU3JP561YjbCfojcr5w2uRg/UVPKt6MLLD7JaNL9pTy90lx0xl/wANgEgj2Rz3iJjc7NbnFrnXcddrNOpbLlfQjNCweG+Ir6OeWWtpsQseH4QlfDPHGx4aZWOjzg0tBAcCCTpGc3b06dxYWrs1TlKTjsBFimK6JzjZrbnH6IPwbVgi9ozJ6YyHg+tqzu66JR8DVMYijLjl56lKYt0Iqqunhd3MkjQ4brB1zx7LSodFOdUQ6TEXZt2qq47oeiCWsbtNa0blgGgfCynuR1zKrBlZk2a/U8fU+dqu/Z9jv3V72zrac229fbUb4ic9mpefKKehvfq/GfD/AKtO4e3ac1w3LgtI+FlKUeuJedsYqEUtXUQjVHI9reIeuZ/SQq+uMqph12HuTctU1z3w3GTc9m/hS/Fi2WN9D0r9P4x7rTUxzggIOQghaCWUfe4+IzmhBmQEBBW2VM/Xwcm7nqLiNsL3RPZ1c0KutC2LoL5ycntZS8WTpXqba3Icvj/qKkXy1HraPjVHwjWu/wBybojbX4KtcdBUZdw9I4GPY8HJQ9G1T42OPu7885UrlKPbOp/B6FiiXd+XR6P+np8fVZeS09q4ONU/6iRSLO5Cn0l9TV4ekIjlnPZFNyUnPWq/thP0RuVc4bXIuex6rlm9GFlY2S0aX36eXuy5Zz2JT+cDoZV7f3YeaJ7Wrl7wieSY9sRyM39q1Wd5O0n9P4wtLHM9r63zeo6MqTc3ZUuD7ejnCocm/hOm4Zeheotrfhe6Qn/Hq8PVduFml0E4aCXGKUNA1lxYQAN9S52OctzlXGfFQZxWr7f/AAqnV5FyhdXVwdT8XYz34X7g0FsMIcCCI4wQdYIYLgqdGxy1zenLio7KIe2dXxougjUK7vy6XAz/AI1Hj6yz5Nj2d+FL8WLKxvNOlPp/GPdaqmOdEBACCGoJXR97j4jOaEGZAQEFa5Ve/wAHJv56jX9sLzRW5VzQi60LXMuhmvjJ07tZS8WTpXqZa3YczjvqKkYy0u6yj41R8I1rv9yZonbX4KtcdBUddRL0jgd3Y8HJQ9G1To2ORu7885UrlJPbOp/B6Fii3d+XRYD6enx9Vl5LndrKfjVP+okW+zuQqNI/UVeHpCI5Zz2RTclJz1qv7YTtE7lXOG1yLu7HquWb0YWdjZLRpbfp5e7Llmd2JT+cDoZUv7IeaK7Wrl7wieSc9sRyM39q1Wd5O0l2HjC0scndr63zeo6MqTc3ZUuE7ejnCosmx7Z034vQvUa1vQvcf9PV4eq85Zg1pc42DQXOJ1BoFySpbm4jOcoaX9s8Hfz1P70LDrKeKR8Hf/hPkftng7+ep/ehOsp4nweI/hPkpzHisjnwhUyRPbIxzoy17TdpAhjabHhBHoUa5OdUzC/wlM0WKaaoyn/r7smh7O/Bl5zFlZ3mjSfYeMe611Lc8ICAEEOQSqj73HxGc0IMyAgIK2ysd9pjuslHqc35qNf2wutFblfOEFzloWpnIL2ydu7W0vFk6V6mW92HN47t6kZy0O62j41R8I1rv9yZorbV4Kuc7QVHXMPR2B3djwclD0bVOjY5K7vzzUvlId2zqfwehYot3el0OA+np8fVZWS93ayDjVH+okW+1uwqNI/UT4eiI5ZXdkU3JSc8LXe2wnaK3KucNrkZd9RU8s3owsrGyWnSu/Ty92XLI7sSDzhvQype2Qx0V2lXL3hE8lDu2LeRn/tWuzvJ2kuw8YWlji7tfWeb1HRlSK92VNhe3o5wqPJu7tlTfi9C9RrW9C8x/YVeHqujDLuxqjkZujcpVWxz1rfjnDzhn2F966gut2yn0WS+pc0Hqin0gO1S7YvuLd1M8VXOlLcTl0ZRHDmDnUdRJA9zXOjLQXNvmnOY1+i+nU4LXVTlOSfZuxcoiuO9vsmGmtO9BKf64x+q2Wd5D0nP/h4x7rXUpQCAgBBDkEqo+9x8RnNCDMgICCvMrcf/AMR/LsPCdjI+BWi9Gxb6Lq345e6vLrQti6C9Mnr+1tLxZOlepVvdhzmN7epGcszutpONUfCNYXu5M0Xtq8FYOOgqOuIl6LwNJeng5KHo2qbGxyl3fnmrPHbFesqcIyOhgLmSbEWy3aIxaNrTnOOqxadGvcWiuiZq1LjCYq1RYiKp1x3LExawWKGligDi/MDiXWtd7nF7rDaF3Gy3U09GMlViLvW3JrV7ljd2RTclJzwtN7bC00XuVc4bTI276ip5VvRhZWdktOlN+nl7tvlIwPNW0rG07Q58cgmzC4NLmhj2kNJ0X67b3FlcpmqNTRgL9Fq5M17JjJHcmWLdTBUPnqInxBsbomB4Ac5ziLkC97AN1/aWFqiYnOUrSGJt124oonPXmmWO02bg+s34ZG+lwzf1W2vdlAwkZ36OanMTq0QV9K9xsBIGk7zwY/7lGonKqF9iqenZqiOHprX1UND2uYdTmuYeBwsfipcuapnKc1H/ALDV+y7DsDrXzNnu3Ycy9s/Ovqtptr3lE6urY6L46z0enn4d/JeUfWgAbQA9QspbnZnNQ+PFS2XCFW5puNkDL77GNYfzaVEr11S6TCRNNimJ4N3kojvUzu8WEM9uRp/21nZ2yi6Uq/8AOmPv/fVZ6kqQQEAIIeglNH3tnEZzQgzICAghmVWnzqNjx/8AXMwniua5nxLVqvRqWOjasrsxxhVOco66M5Hq28S8Z6OChp45amJj2h4cxz7OF5HHT6CFvorpiNcqPFYe7XeqqppmYaLKhhunqm03U80cuaZi7Mde1wy1/UfUsblUTsSdH2a7c1dOMkButSzXDiRjbTyUsUcszI5Ymtic2R4ZnBosHNJ0EEAcCkUVxlkocXha6bk1UxnE69TPh/H2kpWnY3tqJf4Y43hzQftvGgDe17yVXIhjZwVy5OuMo+758VsdYHUzHVlXE2YumL2k5tgZXZoA2hm5tl5TXGWuWeIwdcXJi3TOWpEsp2FoKqaB0ErJQ2N7XFhuAS8GxWFyYmdSdo+3XboqiqMtbYZMcO01LDO2eeOIuka5oe6xIzALj0r23VERratIWblyqmaIz1N5jHj9BCIXU0sU/wBaBLE13XGEsdcg7RBzVlVciNiNYwNdczFcTGrVP3bjBuN1FUMDmVMbd1kj2xSN3i1x/MXCyiumWi5hbtE5TSiGUfG6GWHqamkEmc5rpZGm7A1pzg0O1ElwF7bm+tdyuJjKE7A4WqmrrK4y4K3JutS2zWhijlDjLGxVrsx7QGicgljwNWfbuXb+o61uoud0qfE4CrPpW9nBMBjFSWzuq6a2u/VMVretbOlHFA6i5nl0Z8kVxryiRRsdHRP2SUgt2YD6qO+2Ce7duW0bu4sKrkdybhsBVM9K5qjhxVSXb5O+dJvvrQuVk5I6frKmTdfHEPuNLj0gW+zG2VTpSrXTT4/3yWAtyqEBACCIIJTTCzGjcaB6QLIMqAgINbjHg3qulmhFs57TmX1bI05zP6gFjVGcZN2HudXcipQzrgkEEEXBBFiCNYI2iojpM3F16Zl0My6GZdDMuvDMuhmXXpmXQzLoZl0My6GZdDMuhmXQzEMy68MwuQXdiPgt1LRRMeLPdeZ4tYhz9Iad8NzQeAqVRGVLn8Zdi5dmY2bG+WaKICDgmyCP/wCHP3CgkU8eZJI3cc4jiv64fG3oQdUBAQEEFx3xHNS509JmiU6ZYSQ0SHx2OOgP3QdB16731V289cLHC43oR0K9ndKr6yCSF5ZMx8TxrZIwscPQVpnUtqaoqjOmc2LOR6XQzLoZl0My6GZdDMuhmXQzLoZl0My6GZdDMuhmZy8HeBjpHBsbXPcdDWMaXvJ3mjSUeTOUZysfEvEJ7Htnrmhpb10dMbE5w1Ol2hbWGeu1rHdRb75VuKxsTE0W/P8A0sW63KoQEBB1kZndaNbiGD7xtf0Xv6EEn6lZ4o9SDW4ep7WlG0MyTiX0O9BJ9o7iDVoCAgICBKA8Zrw17fFexr2+pwIR7EzGxr5sA0T+6oqQ32+pImn1tAWPRjg2RfuxsqnzfHLidg1+uihHFfOzmvC86FPBsjF3o/c+d2IWDD/4pHBV1P6vKdXS9+NvcfxDGcnuDfIyjgq5P1XnV0svjr3H8Ohyc4N8SpHBV/NqdXS9+PvfbydP3b4O3Kr/ADbP+tOrg+Pu/byP3bYO/wDb/wA2z/rTq4PmF37eR+7bB3/t/wCbZ/1p1cHzC79vI/dtg7cqv82z/rTq4PmF37eTsMnODfFqTw1fyYnV0nx977eTIMnuDfIzHhq5P0Tq6Xnx17j+GRuIWDB/4zjw1dT+jwverpefG3uP4hnixMwa3VRRHjSVD+c8p0KeDGcZen9z64sXqFnc0VIN80sbj63Ar3oU8GE4i7P7p82xhY2MWjayMHWI42Rj0hoCyapqmdsuUeCAgICD7sCU+e8yHuWXa3fkIsT6Bo9J3EG+QcOaCCCLg6CDpFkEarqMwHbMZ0Nd4v2XfodvVr1hgQEBAQEBAQEBAQEBAQEBAQEBAQEBAQEBBkpad0zs1mgDu37TRuDddvbWs74SWCFsbQ1osALAIMiAg6vYHAggEHQQRcEb4QaaqwM5umE3Hk3HVxXfofWg1kpLO+Nczjiw9DtR9BQGuvqIPAboOUBAQEBAQEBAQEBAQEBAQEBAQcE21oOI35xsy7zuMBf67avSg2NLgh79Mp2NvitIMh4XDQ30X4Qg3UELWNDWNDQNQAQZEBAQEBB1k1FBXuHO7KDVoCAgICAgICAgICAgICAgICAg+3BfdhBYtJ3DeAIMyAgIC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062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4730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Histogram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with 4 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categories (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Stacked)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83" y="978247"/>
            <a:ext cx="7704856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83" y="2132856"/>
            <a:ext cx="6506656" cy="3911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613" y="2733000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8427326" y="2517769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00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Frequency Polygon (Line Chart)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043608" y="981075"/>
            <a:ext cx="8474075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4650" indent="-374650"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600" dirty="0" smtClean="0">
                <a:solidFill>
                  <a:schemeClr val="tx1"/>
                </a:solidFill>
                <a:latin typeface="+mn-lt"/>
                <a:sym typeface="Wingdings" pitchFamily="2" charset="2"/>
              </a:rPr>
              <a:t> </a:t>
            </a:r>
            <a:r>
              <a:rPr lang="en-US" sz="2200" dirty="0" smtClean="0">
                <a:solidFill>
                  <a:schemeClr val="tx1"/>
                </a:solidFill>
                <a:latin typeface="+mn-lt"/>
              </a:rPr>
              <a:t> is formed by letting the midpoint of each class represents the data in that class and then connecting the sequence of midpoints at their respective frequencies.</a:t>
            </a:r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846038" y="2266528"/>
            <a:ext cx="6318250" cy="4114800"/>
            <a:chOff x="240" y="1488"/>
            <a:chExt cx="3980" cy="2592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860" y="3744"/>
              <a:ext cx="3360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sz="1400" b="1" smtClean="0">
                  <a:solidFill>
                    <a:schemeClr val="tx1"/>
                  </a:solidFill>
                  <a:latin typeface="+mn-lt"/>
                </a:rPr>
                <a:t>        </a:t>
              </a:r>
              <a:r>
                <a:rPr lang="en-US" sz="1200" b="1" smtClean="0">
                  <a:solidFill>
                    <a:schemeClr val="tx1"/>
                  </a:solidFill>
                  <a:latin typeface="+mn-lt"/>
                </a:rPr>
                <a:t>10 to 19    20 to 29     30 to 39      40 to 49    50 to 59     60 to 69</a:t>
              </a:r>
              <a:endParaRPr lang="en-US" sz="1200" smtClean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2245" name="Group 36"/>
            <p:cNvGrpSpPr>
              <a:grpSpLocks/>
            </p:cNvGrpSpPr>
            <p:nvPr/>
          </p:nvGrpSpPr>
          <p:grpSpPr bwMode="auto">
            <a:xfrm>
              <a:off x="240" y="1488"/>
              <a:ext cx="3840" cy="2592"/>
              <a:chOff x="240" y="1488"/>
              <a:chExt cx="3840" cy="2592"/>
            </a:xfrm>
          </p:grpSpPr>
          <p:graphicFrame>
            <p:nvGraphicFramePr>
              <p:cNvPr id="52246" name="Object 9"/>
              <p:cNvGraphicFramePr>
                <a:graphicFrameLocks noChangeAspect="1"/>
              </p:cNvGraphicFramePr>
              <p:nvPr/>
            </p:nvGraphicFramePr>
            <p:xfrm>
              <a:off x="240" y="1488"/>
              <a:ext cx="3756" cy="25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44" name="Worksheet" r:id="rId3" imgW="4076938" imgH="2448163" progId="Excel.Sheet.8">
                      <p:embed/>
                    </p:oleObj>
                  </mc:Choice>
                  <mc:Fallback>
                    <p:oleObj name="Worksheet" r:id="rId3" imgW="4076938" imgH="2448163" progId="Excel.Sheet.8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0" y="1488"/>
                            <a:ext cx="3756" cy="25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1270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" name="Text Box 18"/>
              <p:cNvSpPr txBox="1">
                <a:spLocks noChangeArrowheads="1"/>
              </p:cNvSpPr>
              <p:nvPr/>
            </p:nvSpPr>
            <p:spPr bwMode="auto">
              <a:xfrm>
                <a:off x="720" y="3696"/>
                <a:ext cx="3360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1pPr>
                <a:lvl2pPr marL="742950" indent="-28575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2pPr>
                <a:lvl3pPr marL="11430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3pPr>
                <a:lvl4pPr marL="16002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4pPr>
                <a:lvl5pPr marL="20574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r>
                  <a:rPr lang="en-US" sz="1400" b="1" smtClean="0">
                    <a:solidFill>
                      <a:schemeClr val="tx1"/>
                    </a:solidFill>
                    <a:latin typeface="+mn-lt"/>
                  </a:rPr>
                  <a:t>        </a:t>
                </a:r>
                <a:r>
                  <a:rPr lang="en-US" sz="1200" b="1" smtClean="0">
                    <a:solidFill>
                      <a:schemeClr val="tx1"/>
                    </a:solidFill>
                    <a:latin typeface="+mn-lt"/>
                  </a:rPr>
                  <a:t>10 to 19    20 to 29     30 to 39      40 to 49    50 to 59     60 to 69</a:t>
                </a:r>
                <a:endParaRPr lang="en-US" sz="1200" smtClean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  <p:graphicFrame>
        <p:nvGraphicFramePr>
          <p:cNvPr id="52230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088451"/>
              </p:ext>
            </p:extLst>
          </p:nvPr>
        </p:nvGraphicFramePr>
        <p:xfrm>
          <a:off x="6782816" y="2823691"/>
          <a:ext cx="2325688" cy="254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5" name="Document" r:id="rId5" imgW="2414016" imgH="2554224" progId="Word.Document.8">
                  <p:embed/>
                </p:oleObj>
              </mc:Choice>
              <mc:Fallback>
                <p:oleObj name="Document" r:id="rId5" imgW="2414016" imgH="255422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2816" y="2823691"/>
                        <a:ext cx="2325688" cy="254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1724000" y="2985864"/>
            <a:ext cx="4648200" cy="2819400"/>
            <a:chOff x="768" y="2129"/>
            <a:chExt cx="2928" cy="1776"/>
          </a:xfrm>
        </p:grpSpPr>
        <p:sp>
          <p:nvSpPr>
            <p:cNvPr id="12" name="Line 19"/>
            <p:cNvSpPr>
              <a:spLocks noChangeShapeType="1"/>
            </p:cNvSpPr>
            <p:nvPr/>
          </p:nvSpPr>
          <p:spPr bwMode="auto">
            <a:xfrm>
              <a:off x="1632" y="2496"/>
              <a:ext cx="480" cy="528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SG">
                <a:latin typeface="+mn-lt"/>
              </a:endParaRPr>
            </a:p>
          </p:txBody>
        </p:sp>
        <p:grpSp>
          <p:nvGrpSpPr>
            <p:cNvPr id="52234" name="Group 38"/>
            <p:cNvGrpSpPr>
              <a:grpSpLocks/>
            </p:cNvGrpSpPr>
            <p:nvPr/>
          </p:nvGrpSpPr>
          <p:grpSpPr bwMode="auto">
            <a:xfrm>
              <a:off x="768" y="2129"/>
              <a:ext cx="2928" cy="1776"/>
              <a:chOff x="768" y="2118"/>
              <a:chExt cx="2928" cy="1776"/>
            </a:xfrm>
          </p:grpSpPr>
          <p:grpSp>
            <p:nvGrpSpPr>
              <p:cNvPr id="52235" name="Group 37"/>
              <p:cNvGrpSpPr>
                <a:grpSpLocks/>
              </p:cNvGrpSpPr>
              <p:nvPr/>
            </p:nvGrpSpPr>
            <p:grpSpPr bwMode="auto">
              <a:xfrm>
                <a:off x="768" y="2118"/>
                <a:ext cx="2928" cy="1776"/>
                <a:chOff x="768" y="2118"/>
                <a:chExt cx="2928" cy="1776"/>
              </a:xfrm>
            </p:grpSpPr>
            <p:sp>
              <p:nvSpPr>
                <p:cNvPr id="16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768" y="3686"/>
                  <a:ext cx="336" cy="2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17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1104" y="3118"/>
                  <a:ext cx="480" cy="55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18" name="Line 30"/>
                <p:cNvSpPr>
                  <a:spLocks noChangeShapeType="1"/>
                </p:cNvSpPr>
                <p:nvPr/>
              </p:nvSpPr>
              <p:spPr bwMode="auto">
                <a:xfrm>
                  <a:off x="1584" y="3091"/>
                  <a:ext cx="432" cy="2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19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2016" y="2912"/>
                  <a:ext cx="432" cy="35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20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2448" y="2120"/>
                  <a:ext cx="432" cy="81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21" name="Line 33"/>
                <p:cNvSpPr>
                  <a:spLocks noChangeShapeType="1"/>
                </p:cNvSpPr>
                <p:nvPr/>
              </p:nvSpPr>
              <p:spPr bwMode="auto">
                <a:xfrm>
                  <a:off x="2874" y="2118"/>
                  <a:ext cx="432" cy="2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  <p:sp>
              <p:nvSpPr>
                <p:cNvPr id="22" name="Line 34"/>
                <p:cNvSpPr>
                  <a:spLocks noChangeShapeType="1"/>
                </p:cNvSpPr>
                <p:nvPr/>
              </p:nvSpPr>
              <p:spPr bwMode="auto">
                <a:xfrm>
                  <a:off x="3312" y="2321"/>
                  <a:ext cx="384" cy="157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SG">
                    <a:latin typeface="+mn-lt"/>
                  </a:endParaRPr>
                </a:p>
              </p:txBody>
            </p:sp>
          </p:grpSp>
          <p:sp>
            <p:nvSpPr>
              <p:cNvPr id="15" name="Text Box 35"/>
              <p:cNvSpPr txBox="1">
                <a:spLocks noChangeArrowheads="1"/>
              </p:cNvSpPr>
              <p:nvPr/>
            </p:nvSpPr>
            <p:spPr bwMode="auto">
              <a:xfrm>
                <a:off x="816" y="2160"/>
                <a:ext cx="1707" cy="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1pPr>
                <a:lvl2pPr marL="742950" indent="-28575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2pPr>
                <a:lvl3pPr marL="11430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3pPr>
                <a:lvl4pPr marL="16002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4pPr>
                <a:lvl5pPr marL="2057400" indent="-228600"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>
                    <a:solidFill>
                      <a:srgbClr val="CCFFFF"/>
                    </a:solidFill>
                    <a:latin typeface="Times New Roman" pitchFamily="18" charset="0"/>
                  </a:defRPr>
                </a:lvl9pPr>
              </a:lstStyle>
              <a:p>
                <a:pPr>
                  <a:defRPr/>
                </a:pPr>
                <a:r>
                  <a:rPr lang="en-US" sz="1600" dirty="0" smtClean="0">
                    <a:solidFill>
                      <a:schemeClr val="tx1"/>
                    </a:solidFill>
                    <a:latin typeface="+mn-lt"/>
                  </a:rPr>
                  <a:t>Frequency polygon showing</a:t>
                </a:r>
              </a:p>
              <a:p>
                <a:pPr>
                  <a:defRPr/>
                </a:pPr>
                <a:r>
                  <a:rPr lang="en-US" sz="1600" dirty="0" smtClean="0">
                    <a:solidFill>
                      <a:schemeClr val="tx1"/>
                    </a:solidFill>
                    <a:latin typeface="+mn-lt"/>
                  </a:rPr>
                  <a:t>daily sales turnover.</a:t>
                </a:r>
                <a:endParaRPr lang="en-US" sz="2000" dirty="0" smtClean="0">
                  <a:solidFill>
                    <a:schemeClr val="tx1"/>
                  </a:solidFill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16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4730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Line chart with 1 category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121" y="1030251"/>
            <a:ext cx="741858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5754960" cy="357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60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4730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Line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chart with 6 categories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861715"/>
            <a:ext cx="7488833" cy="1596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2780928"/>
            <a:ext cx="7179368" cy="312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613" y="2733000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8427326" y="2517769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8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88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47304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Area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chart with 6 categories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861715"/>
            <a:ext cx="7488833" cy="1596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718" y="2708920"/>
            <a:ext cx="7588689" cy="347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613" y="2733000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8427326" y="2517769"/>
            <a:ext cx="5040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63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Pie </a:t>
            </a: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Chart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039688" y="3861048"/>
            <a:ext cx="7924800" cy="2416175"/>
            <a:chOff x="480" y="2448"/>
            <a:chExt cx="4992" cy="1522"/>
          </a:xfrm>
        </p:grpSpPr>
        <p:graphicFrame>
          <p:nvGraphicFramePr>
            <p:cNvPr id="61453" name="Object 6"/>
            <p:cNvGraphicFramePr>
              <a:graphicFrameLocks noChangeAspect="1"/>
            </p:cNvGraphicFramePr>
            <p:nvPr/>
          </p:nvGraphicFramePr>
          <p:xfrm>
            <a:off x="480" y="2448"/>
            <a:ext cx="4992" cy="1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83" name="Worksheet" r:id="rId3" imgW="2447841" imgH="819285" progId="Excel.Sheet.8">
                    <p:embed/>
                  </p:oleObj>
                </mc:Choice>
                <mc:Fallback>
                  <p:oleObj name="Worksheet" r:id="rId3" imgW="2447841" imgH="819285" progId="Excel.Shee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2448"/>
                          <a:ext cx="4992" cy="1311"/>
                        </a:xfrm>
                        <a:prstGeom prst="rect">
                          <a:avLst/>
                        </a:prstGeom>
                        <a:gradFill rotWithShape="0">
                          <a:gsLst>
                            <a:gs pos="0">
                              <a:srgbClr val="DDDDEA"/>
                            </a:gs>
                            <a:gs pos="100000">
                              <a:srgbClr val="FFFF66"/>
                            </a:gs>
                          </a:gsLst>
                          <a:lin ang="5400000" scaled="1"/>
                        </a:gradFill>
                        <a:ln w="9525">
                          <a:solidFill>
                            <a:srgbClr val="CCFFFF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3987" y="3718"/>
              <a:ext cx="89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+mn-lt"/>
                </a:rPr>
                <a:t>Total: 360</a:t>
              </a:r>
              <a:r>
                <a:rPr lang="en-GB" sz="2000" dirty="0" smtClean="0">
                  <a:solidFill>
                    <a:schemeClr val="tx1"/>
                  </a:solidFill>
                  <a:latin typeface="+mn-lt"/>
                </a:rPr>
                <a:t>º</a:t>
              </a:r>
              <a:endParaRPr lang="en-US" sz="2000" dirty="0" smtClean="0">
                <a:solidFill>
                  <a:schemeClr val="tx1"/>
                </a:solidFill>
                <a:latin typeface="+mn-lt"/>
              </a:endParaRPr>
            </a:p>
          </p:txBody>
        </p:sp>
      </p:grp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892181" y="2133600"/>
            <a:ext cx="7712075" cy="1631950"/>
            <a:chOff x="562" y="1432"/>
            <a:chExt cx="4858" cy="1028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562" y="1432"/>
              <a:ext cx="4858" cy="1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buSzPct val="75000"/>
                <a:buFont typeface="Wingdings" pitchFamily="2" charset="2"/>
                <a:buNone/>
                <a:defRPr/>
              </a:pPr>
              <a:endParaRPr lang="en-US" sz="1400" dirty="0" smtClean="0">
                <a:solidFill>
                  <a:schemeClr val="tx1"/>
                </a:solidFill>
                <a:latin typeface="+mn-lt"/>
              </a:endParaRPr>
            </a:p>
            <a:p>
              <a:pPr>
                <a:buSzPct val="75000"/>
                <a:buFont typeface="Wingdings" pitchFamily="2" charset="2"/>
                <a:buNone/>
                <a:defRPr/>
              </a:pPr>
              <a:endParaRPr lang="en-US" sz="1400" dirty="0" smtClean="0">
                <a:solidFill>
                  <a:schemeClr val="tx1"/>
                </a:solidFill>
                <a:latin typeface="+mn-lt"/>
              </a:endParaRPr>
            </a:p>
            <a:p>
              <a:pPr>
                <a:buSzPct val="75000"/>
                <a:buFont typeface="Wingdings" pitchFamily="2" charset="2"/>
                <a:buNone/>
                <a:defRPr/>
              </a:pPr>
              <a:r>
                <a:rPr lang="en-US" sz="2400" dirty="0" smtClean="0">
                  <a:solidFill>
                    <a:schemeClr val="tx1"/>
                  </a:solidFill>
                  <a:latin typeface="+mn-lt"/>
                </a:rPr>
                <a:t>  </a:t>
              </a:r>
              <a:endParaRPr lang="en-US" sz="1400" dirty="0" smtClean="0">
                <a:solidFill>
                  <a:schemeClr val="tx1"/>
                </a:solidFill>
                <a:latin typeface="+mn-lt"/>
              </a:endParaRPr>
            </a:p>
            <a:p>
              <a:pPr>
                <a:buClr>
                  <a:srgbClr val="CCFFFF"/>
                </a:buClr>
                <a:buSzPct val="75000"/>
                <a:defRPr/>
              </a:pPr>
              <a:r>
                <a:rPr lang="en-US" sz="2400" dirty="0" smtClean="0">
                  <a:solidFill>
                    <a:schemeClr val="tx1"/>
                  </a:solidFill>
                  <a:latin typeface="+mn-lt"/>
                </a:rPr>
                <a:t>      Number of Degrees           Relative Value</a:t>
              </a:r>
            </a:p>
            <a:p>
              <a:pPr>
                <a:buSzPct val="75000"/>
                <a:buFont typeface="Wingdings" pitchFamily="2" charset="2"/>
                <a:buNone/>
                <a:defRPr/>
              </a:pPr>
              <a:r>
                <a:rPr lang="en-US" sz="2400" dirty="0" smtClean="0">
                  <a:solidFill>
                    <a:schemeClr val="tx1"/>
                  </a:solidFill>
                  <a:latin typeface="+mn-lt"/>
                </a:rPr>
                <a:t>      For Each Category           of the Category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416" y="1968"/>
              <a:ext cx="771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smtClean="0">
                  <a:solidFill>
                    <a:schemeClr val="tx1"/>
                  </a:solidFill>
                  <a:latin typeface="+mn-lt"/>
                  <a:sym typeface="Symbol" pitchFamily="18" charset="2"/>
                </a:rPr>
                <a:t> </a:t>
              </a:r>
              <a:r>
                <a:rPr lang="en-US" sz="2400" smtClean="0">
                  <a:solidFill>
                    <a:schemeClr val="tx1"/>
                  </a:solidFill>
                  <a:latin typeface="+mn-lt"/>
                </a:rPr>
                <a:t>360</a:t>
              </a:r>
              <a:r>
                <a:rPr lang="en-US" sz="2400" baseline="30000" smtClean="0">
                  <a:solidFill>
                    <a:schemeClr val="tx1"/>
                  </a:solidFill>
                  <a:latin typeface="+mn-lt"/>
                </a:rPr>
                <a:t>o</a:t>
              </a:r>
              <a:r>
                <a:rPr lang="en-US" smtClean="0">
                  <a:solidFill>
                    <a:schemeClr val="tx1"/>
                  </a:solidFill>
                  <a:latin typeface="+mn-lt"/>
                  <a:sym typeface="Symbol" pitchFamily="18" charset="2"/>
                </a:rPr>
                <a:t> </a:t>
              </a: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2648" y="1968"/>
              <a:ext cx="248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1pPr>
              <a:lvl2pPr marL="742950" indent="-28575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2pPr>
              <a:lvl3pPr marL="11430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3pPr>
              <a:lvl4pPr marL="16002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4pPr>
              <a:lvl5pPr marL="2057400" indent="-228600"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rgbClr val="CCFFFF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r>
                <a:rPr lang="en-US" smtClean="0">
                  <a:solidFill>
                    <a:schemeClr val="tx1"/>
                  </a:solidFill>
                  <a:latin typeface="+mn-lt"/>
                  <a:sym typeface="Symbol" pitchFamily="18" charset="2"/>
                </a:rPr>
                <a:t></a:t>
              </a:r>
            </a:p>
          </p:txBody>
        </p:sp>
      </p:grp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547664" y="1143000"/>
            <a:ext cx="7616825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buSzPct val="75000"/>
              <a:buFont typeface="Wingdings" pitchFamily="2" charset="2"/>
              <a:buChar char="u"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 circular display divided into sections based on the </a:t>
            </a:r>
          </a:p>
          <a:p>
            <a:pPr>
              <a:buSzPct val="75000"/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    number of observations.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509588" y="1997075"/>
            <a:ext cx="74549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buSzPct val="75000"/>
              <a:buFont typeface="Wingdings" pitchFamily="2" charset="2"/>
              <a:buChar char="u"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 useful in showing proportional relationships, such</a:t>
            </a:r>
          </a:p>
          <a:p>
            <a:pPr>
              <a:buSzPct val="75000"/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    as market share &amp; budgets.</a:t>
            </a:r>
            <a:endParaRPr lang="en-US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0878" y="5877272"/>
            <a:ext cx="1873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+mn-lt"/>
              </a:rPr>
              <a:t>Total = 3000</a:t>
            </a:r>
            <a:endParaRPr lang="en-SG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018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8313" y="404813"/>
            <a:ext cx="547211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1325" indent="-441325">
              <a:lnSpc>
                <a:spcPct val="80000"/>
              </a:lnSpc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Example</a:t>
            </a:r>
            <a:endParaRPr lang="en-SG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576388" y="1143000"/>
            <a:ext cx="71000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i="1" dirty="0">
                <a:latin typeface="+mn-lt"/>
              </a:rPr>
              <a:t>Pie Chart Showing the Ethnic Composition of Residents in ABC New Town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436542" y="1844675"/>
            <a:ext cx="12192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Others</a:t>
            </a:r>
          </a:p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 (130)</a:t>
            </a:r>
            <a:endParaRPr lang="en-US" sz="1800" b="1" dirty="0" smtClean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6247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23316"/>
              </p:ext>
            </p:extLst>
          </p:nvPr>
        </p:nvGraphicFramePr>
        <p:xfrm>
          <a:off x="1763688" y="2362200"/>
          <a:ext cx="5829300" cy="411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9" name="Chart" r:id="rId3" imgW="2591038" imgH="1829038" progId="MSGraph.Chart.8">
                  <p:embed/>
                </p:oleObj>
              </mc:Choice>
              <mc:Fallback>
                <p:oleObj name="Chart" r:id="rId3" imgW="2591038" imgH="1829038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362200"/>
                        <a:ext cx="5829300" cy="411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032104" y="4419600"/>
            <a:ext cx="22860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+mn-lt"/>
              </a:rPr>
              <a:t>Chinese</a:t>
            </a:r>
          </a:p>
          <a:p>
            <a:pPr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+mn-lt"/>
              </a:rPr>
              <a:t>(2240)</a:t>
            </a:r>
            <a:endParaRPr lang="en-US" sz="24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12492" y="3187700"/>
            <a:ext cx="8001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Malay</a:t>
            </a:r>
          </a:p>
          <a:p>
            <a:pPr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(400)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399904" y="2155825"/>
            <a:ext cx="8191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Indian</a:t>
            </a:r>
          </a:p>
          <a:p>
            <a:pPr algn="ctr">
              <a:defRPr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(230)</a:t>
            </a:r>
            <a:endParaRPr lang="en-US" sz="2000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8472" name="Picture 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05496"/>
            <a:ext cx="2158212" cy="208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73" name="Picture 4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588271"/>
            <a:ext cx="2478087" cy="229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420" y="5445224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8405133" y="5229993"/>
            <a:ext cx="5593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10</a:t>
            </a:r>
            <a:endParaRPr lang="en-SG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78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251520" y="2780928"/>
            <a:ext cx="8839200" cy="3200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SG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45642" y="1857018"/>
            <a:ext cx="76628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2000" i="1" dirty="0" smtClean="0">
                <a:solidFill>
                  <a:schemeClr val="tx1"/>
                </a:solidFill>
                <a:latin typeface="+mn-lt"/>
              </a:rPr>
              <a:t>Pictogram Showing the Ethnic Composition of Residents in ABC New Town</a:t>
            </a:r>
            <a:endParaRPr lang="en-US" sz="22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327720" y="2933328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sz="2000"/>
              <a:t>Chinese    </a:t>
            </a:r>
          </a:p>
        </p:txBody>
      </p:sp>
      <p:sp>
        <p:nvSpPr>
          <p:cNvPr id="63494" name="Text Box 8"/>
          <p:cNvSpPr txBox="1">
            <a:spLocks noChangeArrowheads="1"/>
          </p:cNvSpPr>
          <p:nvPr/>
        </p:nvSpPr>
        <p:spPr bwMode="auto">
          <a:xfrm>
            <a:off x="6250683" y="5203453"/>
            <a:ext cx="19256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000"/>
              <a:t>= 100 residents</a:t>
            </a:r>
          </a:p>
        </p:txBody>
      </p:sp>
      <p:sp>
        <p:nvSpPr>
          <p:cNvPr id="63495" name="Text Box 9"/>
          <p:cNvSpPr txBox="1">
            <a:spLocks noChangeArrowheads="1"/>
          </p:cNvSpPr>
          <p:nvPr/>
        </p:nvSpPr>
        <p:spPr bwMode="auto">
          <a:xfrm>
            <a:off x="1985070" y="5308228"/>
            <a:ext cx="5222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/>
              <a:t>130</a:t>
            </a:r>
            <a:endParaRPr lang="en-US" sz="2000"/>
          </a:p>
        </p:txBody>
      </p:sp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2427983" y="4624016"/>
            <a:ext cx="5222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/>
              <a:t>230</a:t>
            </a:r>
            <a:endParaRPr lang="en-US" sz="2000"/>
          </a:p>
        </p:txBody>
      </p:sp>
      <p:sp>
        <p:nvSpPr>
          <p:cNvPr id="63497" name="Text Box 11"/>
          <p:cNvSpPr txBox="1">
            <a:spLocks noChangeArrowheads="1"/>
          </p:cNvSpPr>
          <p:nvPr/>
        </p:nvSpPr>
        <p:spPr bwMode="auto">
          <a:xfrm>
            <a:off x="2766120" y="3923928"/>
            <a:ext cx="5222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/>
              <a:t>400</a:t>
            </a:r>
            <a:endParaRPr lang="en-US" sz="2000"/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367430" y="930146"/>
            <a:ext cx="77003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0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30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30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buSzPct val="75000"/>
              <a:buFont typeface="Wingdings" pitchFamily="2" charset="2"/>
              <a:buChar char="u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a display that uses pictures or symbols to represent </a:t>
            </a:r>
          </a:p>
          <a:p>
            <a:pPr>
              <a:buSzPct val="75000"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    frequencies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</a:rPr>
              <a:t>.</a:t>
            </a:r>
          </a:p>
        </p:txBody>
      </p:sp>
      <p:grpSp>
        <p:nvGrpSpPr>
          <p:cNvPr id="63499" name="Group 123"/>
          <p:cNvGrpSpPr>
            <a:grpSpLocks/>
          </p:cNvGrpSpPr>
          <p:nvPr/>
        </p:nvGrpSpPr>
        <p:grpSpPr bwMode="auto">
          <a:xfrm>
            <a:off x="1546920" y="3085728"/>
            <a:ext cx="6934200" cy="1219200"/>
            <a:chOff x="960" y="2016"/>
            <a:chExt cx="4368" cy="768"/>
          </a:xfrm>
        </p:grpSpPr>
        <p:grpSp>
          <p:nvGrpSpPr>
            <p:cNvPr id="63528" name="Group 122"/>
            <p:cNvGrpSpPr>
              <a:grpSpLocks/>
            </p:cNvGrpSpPr>
            <p:nvPr/>
          </p:nvGrpSpPr>
          <p:grpSpPr bwMode="auto">
            <a:xfrm>
              <a:off x="960" y="2016"/>
              <a:ext cx="4368" cy="288"/>
              <a:chOff x="960" y="2016"/>
              <a:chExt cx="4368" cy="288"/>
            </a:xfrm>
          </p:grpSpPr>
          <p:grpSp>
            <p:nvGrpSpPr>
              <p:cNvPr id="63541" name="Group 15"/>
              <p:cNvGrpSpPr>
                <a:grpSpLocks/>
              </p:cNvGrpSpPr>
              <p:nvPr/>
            </p:nvGrpSpPr>
            <p:grpSpPr bwMode="auto">
              <a:xfrm>
                <a:off x="1152" y="2016"/>
                <a:ext cx="144" cy="288"/>
                <a:chOff x="3694" y="2588"/>
                <a:chExt cx="404" cy="1083"/>
              </a:xfrm>
            </p:grpSpPr>
            <p:sp>
              <p:nvSpPr>
                <p:cNvPr id="63608" name="Freeform 16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609" name="Oval 17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2" name="Group 18"/>
              <p:cNvGrpSpPr>
                <a:grpSpLocks/>
              </p:cNvGrpSpPr>
              <p:nvPr/>
            </p:nvGrpSpPr>
            <p:grpSpPr bwMode="auto">
              <a:xfrm>
                <a:off x="1344" y="2016"/>
                <a:ext cx="144" cy="288"/>
                <a:chOff x="3694" y="2588"/>
                <a:chExt cx="404" cy="1083"/>
              </a:xfrm>
            </p:grpSpPr>
            <p:sp>
              <p:nvSpPr>
                <p:cNvPr id="63606" name="Freeform 19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607" name="Oval 20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3" name="Group 21"/>
              <p:cNvGrpSpPr>
                <a:grpSpLocks/>
              </p:cNvGrpSpPr>
              <p:nvPr/>
            </p:nvGrpSpPr>
            <p:grpSpPr bwMode="auto">
              <a:xfrm>
                <a:off x="1536" y="2016"/>
                <a:ext cx="144" cy="288"/>
                <a:chOff x="3694" y="2588"/>
                <a:chExt cx="404" cy="1083"/>
              </a:xfrm>
            </p:grpSpPr>
            <p:sp>
              <p:nvSpPr>
                <p:cNvPr id="63604" name="Freeform 22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605" name="Oval 23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4" name="Group 24"/>
              <p:cNvGrpSpPr>
                <a:grpSpLocks/>
              </p:cNvGrpSpPr>
              <p:nvPr/>
            </p:nvGrpSpPr>
            <p:grpSpPr bwMode="auto">
              <a:xfrm>
                <a:off x="1728" y="2016"/>
                <a:ext cx="144" cy="288"/>
                <a:chOff x="3694" y="2588"/>
                <a:chExt cx="404" cy="1083"/>
              </a:xfrm>
            </p:grpSpPr>
            <p:sp>
              <p:nvSpPr>
                <p:cNvPr id="63602" name="Freeform 25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603" name="Oval 26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5" name="Group 27"/>
              <p:cNvGrpSpPr>
                <a:grpSpLocks/>
              </p:cNvGrpSpPr>
              <p:nvPr/>
            </p:nvGrpSpPr>
            <p:grpSpPr bwMode="auto">
              <a:xfrm>
                <a:off x="1920" y="2016"/>
                <a:ext cx="144" cy="288"/>
                <a:chOff x="3694" y="2588"/>
                <a:chExt cx="404" cy="1083"/>
              </a:xfrm>
            </p:grpSpPr>
            <p:sp>
              <p:nvSpPr>
                <p:cNvPr id="63600" name="Freeform 28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601" name="Oval 29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6" name="Group 30"/>
              <p:cNvGrpSpPr>
                <a:grpSpLocks/>
              </p:cNvGrpSpPr>
              <p:nvPr/>
            </p:nvGrpSpPr>
            <p:grpSpPr bwMode="auto">
              <a:xfrm>
                <a:off x="2112" y="2016"/>
                <a:ext cx="144" cy="288"/>
                <a:chOff x="3694" y="2588"/>
                <a:chExt cx="404" cy="1083"/>
              </a:xfrm>
            </p:grpSpPr>
            <p:sp>
              <p:nvSpPr>
                <p:cNvPr id="63598" name="Freeform 31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99" name="Oval 32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7" name="Group 33"/>
              <p:cNvGrpSpPr>
                <a:grpSpLocks/>
              </p:cNvGrpSpPr>
              <p:nvPr/>
            </p:nvGrpSpPr>
            <p:grpSpPr bwMode="auto">
              <a:xfrm>
                <a:off x="2304" y="2016"/>
                <a:ext cx="144" cy="288"/>
                <a:chOff x="3694" y="2588"/>
                <a:chExt cx="404" cy="1083"/>
              </a:xfrm>
            </p:grpSpPr>
            <p:sp>
              <p:nvSpPr>
                <p:cNvPr id="63596" name="Freeform 34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97" name="Oval 35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8" name="Group 36"/>
              <p:cNvGrpSpPr>
                <a:grpSpLocks/>
              </p:cNvGrpSpPr>
              <p:nvPr/>
            </p:nvGrpSpPr>
            <p:grpSpPr bwMode="auto">
              <a:xfrm>
                <a:off x="2496" y="2016"/>
                <a:ext cx="144" cy="288"/>
                <a:chOff x="3694" y="2588"/>
                <a:chExt cx="404" cy="1083"/>
              </a:xfrm>
            </p:grpSpPr>
            <p:sp>
              <p:nvSpPr>
                <p:cNvPr id="63594" name="Freeform 37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95" name="Oval 38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49" name="Group 39"/>
              <p:cNvGrpSpPr>
                <a:grpSpLocks/>
              </p:cNvGrpSpPr>
              <p:nvPr/>
            </p:nvGrpSpPr>
            <p:grpSpPr bwMode="auto">
              <a:xfrm>
                <a:off x="2688" y="2016"/>
                <a:ext cx="144" cy="288"/>
                <a:chOff x="3694" y="2588"/>
                <a:chExt cx="404" cy="1083"/>
              </a:xfrm>
            </p:grpSpPr>
            <p:sp>
              <p:nvSpPr>
                <p:cNvPr id="63592" name="Freeform 40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93" name="Oval 41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0" name="Group 42"/>
              <p:cNvGrpSpPr>
                <a:grpSpLocks/>
              </p:cNvGrpSpPr>
              <p:nvPr/>
            </p:nvGrpSpPr>
            <p:grpSpPr bwMode="auto">
              <a:xfrm>
                <a:off x="2880" y="2016"/>
                <a:ext cx="144" cy="288"/>
                <a:chOff x="3694" y="2588"/>
                <a:chExt cx="404" cy="1083"/>
              </a:xfrm>
            </p:grpSpPr>
            <p:sp>
              <p:nvSpPr>
                <p:cNvPr id="63590" name="Freeform 43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91" name="Oval 44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1" name="Group 45"/>
              <p:cNvGrpSpPr>
                <a:grpSpLocks/>
              </p:cNvGrpSpPr>
              <p:nvPr/>
            </p:nvGrpSpPr>
            <p:grpSpPr bwMode="auto">
              <a:xfrm>
                <a:off x="3072" y="2016"/>
                <a:ext cx="144" cy="288"/>
                <a:chOff x="3694" y="2588"/>
                <a:chExt cx="404" cy="1083"/>
              </a:xfrm>
            </p:grpSpPr>
            <p:sp>
              <p:nvSpPr>
                <p:cNvPr id="63588" name="Freeform 46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89" name="Oval 47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2" name="Group 48"/>
              <p:cNvGrpSpPr>
                <a:grpSpLocks/>
              </p:cNvGrpSpPr>
              <p:nvPr/>
            </p:nvGrpSpPr>
            <p:grpSpPr bwMode="auto">
              <a:xfrm>
                <a:off x="3264" y="2016"/>
                <a:ext cx="144" cy="288"/>
                <a:chOff x="3694" y="2588"/>
                <a:chExt cx="404" cy="1083"/>
              </a:xfrm>
            </p:grpSpPr>
            <p:sp>
              <p:nvSpPr>
                <p:cNvPr id="63586" name="Freeform 49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87" name="Oval 50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3" name="Group 51"/>
              <p:cNvGrpSpPr>
                <a:grpSpLocks/>
              </p:cNvGrpSpPr>
              <p:nvPr/>
            </p:nvGrpSpPr>
            <p:grpSpPr bwMode="auto">
              <a:xfrm>
                <a:off x="3456" y="2016"/>
                <a:ext cx="144" cy="288"/>
                <a:chOff x="3694" y="2588"/>
                <a:chExt cx="404" cy="1083"/>
              </a:xfrm>
            </p:grpSpPr>
            <p:sp>
              <p:nvSpPr>
                <p:cNvPr id="63584" name="Freeform 52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85" name="Oval 53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4" name="Group 54"/>
              <p:cNvGrpSpPr>
                <a:grpSpLocks/>
              </p:cNvGrpSpPr>
              <p:nvPr/>
            </p:nvGrpSpPr>
            <p:grpSpPr bwMode="auto">
              <a:xfrm>
                <a:off x="3648" y="2016"/>
                <a:ext cx="144" cy="288"/>
                <a:chOff x="3694" y="2588"/>
                <a:chExt cx="404" cy="1083"/>
              </a:xfrm>
            </p:grpSpPr>
            <p:sp>
              <p:nvSpPr>
                <p:cNvPr id="63582" name="Freeform 55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83" name="Oval 56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5" name="Group 57"/>
              <p:cNvGrpSpPr>
                <a:grpSpLocks/>
              </p:cNvGrpSpPr>
              <p:nvPr/>
            </p:nvGrpSpPr>
            <p:grpSpPr bwMode="auto">
              <a:xfrm>
                <a:off x="3840" y="2016"/>
                <a:ext cx="144" cy="288"/>
                <a:chOff x="3694" y="2588"/>
                <a:chExt cx="404" cy="1083"/>
              </a:xfrm>
            </p:grpSpPr>
            <p:sp>
              <p:nvSpPr>
                <p:cNvPr id="63580" name="Freeform 58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81" name="Oval 59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6" name="Group 60"/>
              <p:cNvGrpSpPr>
                <a:grpSpLocks/>
              </p:cNvGrpSpPr>
              <p:nvPr/>
            </p:nvGrpSpPr>
            <p:grpSpPr bwMode="auto">
              <a:xfrm>
                <a:off x="4032" y="2016"/>
                <a:ext cx="144" cy="288"/>
                <a:chOff x="3694" y="2588"/>
                <a:chExt cx="404" cy="1083"/>
              </a:xfrm>
            </p:grpSpPr>
            <p:sp>
              <p:nvSpPr>
                <p:cNvPr id="63578" name="Freeform 61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79" name="Oval 62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7" name="Group 63"/>
              <p:cNvGrpSpPr>
                <a:grpSpLocks/>
              </p:cNvGrpSpPr>
              <p:nvPr/>
            </p:nvGrpSpPr>
            <p:grpSpPr bwMode="auto">
              <a:xfrm>
                <a:off x="4224" y="2016"/>
                <a:ext cx="144" cy="288"/>
                <a:chOff x="3694" y="2588"/>
                <a:chExt cx="404" cy="1083"/>
              </a:xfrm>
            </p:grpSpPr>
            <p:sp>
              <p:nvSpPr>
                <p:cNvPr id="63576" name="Freeform 64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77" name="Oval 65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8" name="Group 66"/>
              <p:cNvGrpSpPr>
                <a:grpSpLocks/>
              </p:cNvGrpSpPr>
              <p:nvPr/>
            </p:nvGrpSpPr>
            <p:grpSpPr bwMode="auto">
              <a:xfrm>
                <a:off x="4416" y="2016"/>
                <a:ext cx="144" cy="288"/>
                <a:chOff x="3694" y="2588"/>
                <a:chExt cx="404" cy="1083"/>
              </a:xfrm>
            </p:grpSpPr>
            <p:sp>
              <p:nvSpPr>
                <p:cNvPr id="63574" name="Freeform 67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75" name="Oval 68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59" name="Group 69"/>
              <p:cNvGrpSpPr>
                <a:grpSpLocks/>
              </p:cNvGrpSpPr>
              <p:nvPr/>
            </p:nvGrpSpPr>
            <p:grpSpPr bwMode="auto">
              <a:xfrm>
                <a:off x="4608" y="2016"/>
                <a:ext cx="144" cy="288"/>
                <a:chOff x="3694" y="2588"/>
                <a:chExt cx="404" cy="1083"/>
              </a:xfrm>
            </p:grpSpPr>
            <p:sp>
              <p:nvSpPr>
                <p:cNvPr id="63572" name="Freeform 70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73" name="Oval 71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60" name="Group 72"/>
              <p:cNvGrpSpPr>
                <a:grpSpLocks/>
              </p:cNvGrpSpPr>
              <p:nvPr/>
            </p:nvGrpSpPr>
            <p:grpSpPr bwMode="auto">
              <a:xfrm>
                <a:off x="4800" y="2016"/>
                <a:ext cx="144" cy="288"/>
                <a:chOff x="3694" y="2588"/>
                <a:chExt cx="404" cy="1083"/>
              </a:xfrm>
            </p:grpSpPr>
            <p:sp>
              <p:nvSpPr>
                <p:cNvPr id="63570" name="Freeform 73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71" name="Oval 74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61" name="Group 75"/>
              <p:cNvGrpSpPr>
                <a:grpSpLocks/>
              </p:cNvGrpSpPr>
              <p:nvPr/>
            </p:nvGrpSpPr>
            <p:grpSpPr bwMode="auto">
              <a:xfrm>
                <a:off x="4992" y="2016"/>
                <a:ext cx="144" cy="288"/>
                <a:chOff x="3694" y="2588"/>
                <a:chExt cx="404" cy="1083"/>
              </a:xfrm>
            </p:grpSpPr>
            <p:sp>
              <p:nvSpPr>
                <p:cNvPr id="63568" name="Freeform 76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69" name="Oval 77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62" name="Group 78"/>
              <p:cNvGrpSpPr>
                <a:grpSpLocks/>
              </p:cNvGrpSpPr>
              <p:nvPr/>
            </p:nvGrpSpPr>
            <p:grpSpPr bwMode="auto">
              <a:xfrm>
                <a:off x="5184" y="2016"/>
                <a:ext cx="144" cy="288"/>
                <a:chOff x="3694" y="2588"/>
                <a:chExt cx="404" cy="1083"/>
              </a:xfrm>
            </p:grpSpPr>
            <p:sp>
              <p:nvSpPr>
                <p:cNvPr id="63566" name="Freeform 79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67" name="Oval 80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  <p:grpSp>
            <p:nvGrpSpPr>
              <p:cNvPr id="63563" name="Group 81"/>
              <p:cNvGrpSpPr>
                <a:grpSpLocks/>
              </p:cNvGrpSpPr>
              <p:nvPr/>
            </p:nvGrpSpPr>
            <p:grpSpPr bwMode="auto">
              <a:xfrm>
                <a:off x="960" y="2016"/>
                <a:ext cx="144" cy="288"/>
                <a:chOff x="3694" y="2588"/>
                <a:chExt cx="404" cy="1083"/>
              </a:xfrm>
            </p:grpSpPr>
            <p:sp>
              <p:nvSpPr>
                <p:cNvPr id="63564" name="Freeform 82"/>
                <p:cNvSpPr>
                  <a:spLocks/>
                </p:cNvSpPr>
                <p:nvPr/>
              </p:nvSpPr>
              <p:spPr bwMode="auto">
                <a:xfrm>
                  <a:off x="3694" y="2794"/>
                  <a:ext cx="404" cy="877"/>
                </a:xfrm>
                <a:custGeom>
                  <a:avLst/>
                  <a:gdLst>
                    <a:gd name="T0" fmla="*/ 0 w 809"/>
                    <a:gd name="T1" fmla="*/ 0 h 1755"/>
                    <a:gd name="T2" fmla="*/ 0 w 809"/>
                    <a:gd name="T3" fmla="*/ 0 h 1755"/>
                    <a:gd name="T4" fmla="*/ 0 w 809"/>
                    <a:gd name="T5" fmla="*/ 0 h 1755"/>
                    <a:gd name="T6" fmla="*/ 0 w 809"/>
                    <a:gd name="T7" fmla="*/ 0 h 1755"/>
                    <a:gd name="T8" fmla="*/ 0 w 809"/>
                    <a:gd name="T9" fmla="*/ 0 h 1755"/>
                    <a:gd name="T10" fmla="*/ 0 w 809"/>
                    <a:gd name="T11" fmla="*/ 0 h 1755"/>
                    <a:gd name="T12" fmla="*/ 0 w 809"/>
                    <a:gd name="T13" fmla="*/ 0 h 1755"/>
                    <a:gd name="T14" fmla="*/ 0 w 809"/>
                    <a:gd name="T15" fmla="*/ 0 h 1755"/>
                    <a:gd name="T16" fmla="*/ 0 w 809"/>
                    <a:gd name="T17" fmla="*/ 0 h 1755"/>
                    <a:gd name="T18" fmla="*/ 0 w 809"/>
                    <a:gd name="T19" fmla="*/ 0 h 1755"/>
                    <a:gd name="T20" fmla="*/ 0 w 809"/>
                    <a:gd name="T21" fmla="*/ 0 h 1755"/>
                    <a:gd name="T22" fmla="*/ 0 w 809"/>
                    <a:gd name="T23" fmla="*/ 0 h 1755"/>
                    <a:gd name="T24" fmla="*/ 0 w 809"/>
                    <a:gd name="T25" fmla="*/ 0 h 1755"/>
                    <a:gd name="T26" fmla="*/ 0 w 809"/>
                    <a:gd name="T27" fmla="*/ 0 h 1755"/>
                    <a:gd name="T28" fmla="*/ 0 w 809"/>
                    <a:gd name="T29" fmla="*/ 0 h 1755"/>
                    <a:gd name="T30" fmla="*/ 0 w 809"/>
                    <a:gd name="T31" fmla="*/ 0 h 1755"/>
                    <a:gd name="T32" fmla="*/ 0 w 809"/>
                    <a:gd name="T33" fmla="*/ 1 h 1755"/>
                    <a:gd name="T34" fmla="*/ 0 w 809"/>
                    <a:gd name="T35" fmla="*/ 1 h 1755"/>
                    <a:gd name="T36" fmla="*/ 0 w 809"/>
                    <a:gd name="T37" fmla="*/ 1 h 1755"/>
                    <a:gd name="T38" fmla="*/ 0 w 809"/>
                    <a:gd name="T39" fmla="*/ 1 h 1755"/>
                    <a:gd name="T40" fmla="*/ 0 w 809"/>
                    <a:gd name="T41" fmla="*/ 1 h 1755"/>
                    <a:gd name="T42" fmla="*/ 0 w 809"/>
                    <a:gd name="T43" fmla="*/ 1 h 1755"/>
                    <a:gd name="T44" fmla="*/ 0 w 809"/>
                    <a:gd name="T45" fmla="*/ 1 h 1755"/>
                    <a:gd name="T46" fmla="*/ 0 w 809"/>
                    <a:gd name="T47" fmla="*/ 1 h 1755"/>
                    <a:gd name="T48" fmla="*/ 0 w 809"/>
                    <a:gd name="T49" fmla="*/ 1 h 1755"/>
                    <a:gd name="T50" fmla="*/ 0 w 809"/>
                    <a:gd name="T51" fmla="*/ 0 h 1755"/>
                    <a:gd name="T52" fmla="*/ 0 w 809"/>
                    <a:gd name="T53" fmla="*/ 1 h 1755"/>
                    <a:gd name="T54" fmla="*/ 0 w 809"/>
                    <a:gd name="T55" fmla="*/ 1 h 1755"/>
                    <a:gd name="T56" fmla="*/ 0 w 809"/>
                    <a:gd name="T57" fmla="*/ 1 h 1755"/>
                    <a:gd name="T58" fmla="*/ 0 w 809"/>
                    <a:gd name="T59" fmla="*/ 1 h 1755"/>
                    <a:gd name="T60" fmla="*/ 0 w 809"/>
                    <a:gd name="T61" fmla="*/ 1 h 1755"/>
                    <a:gd name="T62" fmla="*/ 0 w 809"/>
                    <a:gd name="T63" fmla="*/ 1 h 1755"/>
                    <a:gd name="T64" fmla="*/ 0 w 809"/>
                    <a:gd name="T65" fmla="*/ 1 h 1755"/>
                    <a:gd name="T66" fmla="*/ 0 w 809"/>
                    <a:gd name="T67" fmla="*/ 1 h 1755"/>
                    <a:gd name="T68" fmla="*/ 0 w 809"/>
                    <a:gd name="T69" fmla="*/ 0 h 1755"/>
                    <a:gd name="T70" fmla="*/ 0 w 809"/>
                    <a:gd name="T71" fmla="*/ 0 h 1755"/>
                    <a:gd name="T72" fmla="*/ 0 w 809"/>
                    <a:gd name="T73" fmla="*/ 0 h 1755"/>
                    <a:gd name="T74" fmla="*/ 0 w 809"/>
                    <a:gd name="T75" fmla="*/ 0 h 1755"/>
                    <a:gd name="T76" fmla="*/ 0 w 809"/>
                    <a:gd name="T77" fmla="*/ 0 h 1755"/>
                    <a:gd name="T78" fmla="*/ 0 w 809"/>
                    <a:gd name="T79" fmla="*/ 0 h 1755"/>
                    <a:gd name="T80" fmla="*/ 0 w 809"/>
                    <a:gd name="T81" fmla="*/ 0 h 1755"/>
                    <a:gd name="T82" fmla="*/ 0 w 809"/>
                    <a:gd name="T83" fmla="*/ 0 h 1755"/>
                    <a:gd name="T84" fmla="*/ 0 w 809"/>
                    <a:gd name="T85" fmla="*/ 0 h 1755"/>
                    <a:gd name="T86" fmla="*/ 0 w 809"/>
                    <a:gd name="T87" fmla="*/ 0 h 1755"/>
                    <a:gd name="T88" fmla="*/ 0 w 809"/>
                    <a:gd name="T89" fmla="*/ 0 h 1755"/>
                    <a:gd name="T90" fmla="*/ 0 w 809"/>
                    <a:gd name="T91" fmla="*/ 0 h 1755"/>
                    <a:gd name="T92" fmla="*/ 0 w 809"/>
                    <a:gd name="T93" fmla="*/ 0 h 1755"/>
                    <a:gd name="T94" fmla="*/ 0 w 809"/>
                    <a:gd name="T95" fmla="*/ 0 h 1755"/>
                    <a:gd name="T96" fmla="*/ 0 w 809"/>
                    <a:gd name="T97" fmla="*/ 0 h 175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809" h="1755">
                      <a:moveTo>
                        <a:pt x="193" y="0"/>
                      </a:moveTo>
                      <a:lnTo>
                        <a:pt x="620" y="1"/>
                      </a:lnTo>
                      <a:lnTo>
                        <a:pt x="631" y="1"/>
                      </a:lnTo>
                      <a:lnTo>
                        <a:pt x="643" y="3"/>
                      </a:lnTo>
                      <a:lnTo>
                        <a:pt x="654" y="4"/>
                      </a:lnTo>
                      <a:lnTo>
                        <a:pt x="664" y="6"/>
                      </a:lnTo>
                      <a:lnTo>
                        <a:pt x="674" y="9"/>
                      </a:lnTo>
                      <a:lnTo>
                        <a:pt x="686" y="11"/>
                      </a:lnTo>
                      <a:lnTo>
                        <a:pt x="697" y="15"/>
                      </a:lnTo>
                      <a:lnTo>
                        <a:pt x="707" y="19"/>
                      </a:lnTo>
                      <a:lnTo>
                        <a:pt x="716" y="24"/>
                      </a:lnTo>
                      <a:lnTo>
                        <a:pt x="725" y="29"/>
                      </a:lnTo>
                      <a:lnTo>
                        <a:pt x="738" y="37"/>
                      </a:lnTo>
                      <a:lnTo>
                        <a:pt x="748" y="43"/>
                      </a:lnTo>
                      <a:lnTo>
                        <a:pt x="761" y="53"/>
                      </a:lnTo>
                      <a:lnTo>
                        <a:pt x="772" y="63"/>
                      </a:lnTo>
                      <a:lnTo>
                        <a:pt x="781" y="74"/>
                      </a:lnTo>
                      <a:lnTo>
                        <a:pt x="789" y="84"/>
                      </a:lnTo>
                      <a:lnTo>
                        <a:pt x="797" y="98"/>
                      </a:lnTo>
                      <a:lnTo>
                        <a:pt x="801" y="108"/>
                      </a:lnTo>
                      <a:lnTo>
                        <a:pt x="808" y="123"/>
                      </a:lnTo>
                      <a:lnTo>
                        <a:pt x="809" y="136"/>
                      </a:lnTo>
                      <a:lnTo>
                        <a:pt x="809" y="147"/>
                      </a:lnTo>
                      <a:lnTo>
                        <a:pt x="808" y="799"/>
                      </a:lnTo>
                      <a:lnTo>
                        <a:pt x="806" y="806"/>
                      </a:lnTo>
                      <a:lnTo>
                        <a:pt x="802" y="813"/>
                      </a:lnTo>
                      <a:lnTo>
                        <a:pt x="800" y="821"/>
                      </a:lnTo>
                      <a:lnTo>
                        <a:pt x="797" y="828"/>
                      </a:lnTo>
                      <a:lnTo>
                        <a:pt x="790" y="835"/>
                      </a:lnTo>
                      <a:lnTo>
                        <a:pt x="783" y="844"/>
                      </a:lnTo>
                      <a:lnTo>
                        <a:pt x="775" y="851"/>
                      </a:lnTo>
                      <a:lnTo>
                        <a:pt x="763" y="857"/>
                      </a:lnTo>
                      <a:lnTo>
                        <a:pt x="756" y="860"/>
                      </a:lnTo>
                      <a:lnTo>
                        <a:pt x="745" y="861"/>
                      </a:lnTo>
                      <a:lnTo>
                        <a:pt x="735" y="861"/>
                      </a:lnTo>
                      <a:lnTo>
                        <a:pt x="725" y="861"/>
                      </a:lnTo>
                      <a:lnTo>
                        <a:pt x="715" y="860"/>
                      </a:lnTo>
                      <a:lnTo>
                        <a:pt x="706" y="856"/>
                      </a:lnTo>
                      <a:lnTo>
                        <a:pt x="698" y="853"/>
                      </a:lnTo>
                      <a:lnTo>
                        <a:pt x="692" y="847"/>
                      </a:lnTo>
                      <a:lnTo>
                        <a:pt x="686" y="842"/>
                      </a:lnTo>
                      <a:lnTo>
                        <a:pt x="679" y="834"/>
                      </a:lnTo>
                      <a:lnTo>
                        <a:pt x="676" y="828"/>
                      </a:lnTo>
                      <a:lnTo>
                        <a:pt x="670" y="823"/>
                      </a:lnTo>
                      <a:lnTo>
                        <a:pt x="670" y="816"/>
                      </a:lnTo>
                      <a:lnTo>
                        <a:pt x="668" y="810"/>
                      </a:lnTo>
                      <a:lnTo>
                        <a:pt x="665" y="805"/>
                      </a:lnTo>
                      <a:lnTo>
                        <a:pt x="664" y="796"/>
                      </a:lnTo>
                      <a:lnTo>
                        <a:pt x="665" y="297"/>
                      </a:lnTo>
                      <a:lnTo>
                        <a:pt x="618" y="297"/>
                      </a:lnTo>
                      <a:lnTo>
                        <a:pt x="618" y="1657"/>
                      </a:lnTo>
                      <a:lnTo>
                        <a:pt x="618" y="1670"/>
                      </a:lnTo>
                      <a:lnTo>
                        <a:pt x="615" y="1685"/>
                      </a:lnTo>
                      <a:lnTo>
                        <a:pt x="609" y="1699"/>
                      </a:lnTo>
                      <a:lnTo>
                        <a:pt x="603" y="1713"/>
                      </a:lnTo>
                      <a:lnTo>
                        <a:pt x="593" y="1723"/>
                      </a:lnTo>
                      <a:lnTo>
                        <a:pt x="585" y="1733"/>
                      </a:lnTo>
                      <a:lnTo>
                        <a:pt x="576" y="1738"/>
                      </a:lnTo>
                      <a:lnTo>
                        <a:pt x="565" y="1747"/>
                      </a:lnTo>
                      <a:lnTo>
                        <a:pt x="554" y="1750"/>
                      </a:lnTo>
                      <a:lnTo>
                        <a:pt x="543" y="1752"/>
                      </a:lnTo>
                      <a:lnTo>
                        <a:pt x="535" y="1753"/>
                      </a:lnTo>
                      <a:lnTo>
                        <a:pt x="526" y="1755"/>
                      </a:lnTo>
                      <a:lnTo>
                        <a:pt x="516" y="1755"/>
                      </a:lnTo>
                      <a:lnTo>
                        <a:pt x="503" y="1753"/>
                      </a:lnTo>
                      <a:lnTo>
                        <a:pt x="489" y="1750"/>
                      </a:lnTo>
                      <a:lnTo>
                        <a:pt x="477" y="1743"/>
                      </a:lnTo>
                      <a:lnTo>
                        <a:pt x="467" y="1738"/>
                      </a:lnTo>
                      <a:lnTo>
                        <a:pt x="460" y="1731"/>
                      </a:lnTo>
                      <a:lnTo>
                        <a:pt x="452" y="1725"/>
                      </a:lnTo>
                      <a:lnTo>
                        <a:pt x="444" y="1714"/>
                      </a:lnTo>
                      <a:lnTo>
                        <a:pt x="438" y="1704"/>
                      </a:lnTo>
                      <a:lnTo>
                        <a:pt x="434" y="1698"/>
                      </a:lnTo>
                      <a:lnTo>
                        <a:pt x="432" y="1687"/>
                      </a:lnTo>
                      <a:lnTo>
                        <a:pt x="428" y="1678"/>
                      </a:lnTo>
                      <a:lnTo>
                        <a:pt x="427" y="1668"/>
                      </a:lnTo>
                      <a:lnTo>
                        <a:pt x="427" y="840"/>
                      </a:lnTo>
                      <a:lnTo>
                        <a:pt x="380" y="840"/>
                      </a:lnTo>
                      <a:lnTo>
                        <a:pt x="378" y="1663"/>
                      </a:lnTo>
                      <a:lnTo>
                        <a:pt x="377" y="1676"/>
                      </a:lnTo>
                      <a:lnTo>
                        <a:pt x="375" y="1686"/>
                      </a:lnTo>
                      <a:lnTo>
                        <a:pt x="368" y="1700"/>
                      </a:lnTo>
                      <a:lnTo>
                        <a:pt x="363" y="1711"/>
                      </a:lnTo>
                      <a:lnTo>
                        <a:pt x="354" y="1724"/>
                      </a:lnTo>
                      <a:lnTo>
                        <a:pt x="344" y="1734"/>
                      </a:lnTo>
                      <a:lnTo>
                        <a:pt x="333" y="1742"/>
                      </a:lnTo>
                      <a:lnTo>
                        <a:pt x="320" y="1748"/>
                      </a:lnTo>
                      <a:lnTo>
                        <a:pt x="305" y="1753"/>
                      </a:lnTo>
                      <a:lnTo>
                        <a:pt x="291" y="1755"/>
                      </a:lnTo>
                      <a:lnTo>
                        <a:pt x="277" y="1755"/>
                      </a:lnTo>
                      <a:lnTo>
                        <a:pt x="265" y="1753"/>
                      </a:lnTo>
                      <a:lnTo>
                        <a:pt x="255" y="1751"/>
                      </a:lnTo>
                      <a:lnTo>
                        <a:pt x="245" y="1747"/>
                      </a:lnTo>
                      <a:lnTo>
                        <a:pt x="235" y="1742"/>
                      </a:lnTo>
                      <a:lnTo>
                        <a:pt x="225" y="1736"/>
                      </a:lnTo>
                      <a:lnTo>
                        <a:pt x="215" y="1725"/>
                      </a:lnTo>
                      <a:lnTo>
                        <a:pt x="210" y="1718"/>
                      </a:lnTo>
                      <a:lnTo>
                        <a:pt x="202" y="1709"/>
                      </a:lnTo>
                      <a:lnTo>
                        <a:pt x="196" y="1699"/>
                      </a:lnTo>
                      <a:lnTo>
                        <a:pt x="194" y="1689"/>
                      </a:lnTo>
                      <a:lnTo>
                        <a:pt x="192" y="1681"/>
                      </a:lnTo>
                      <a:lnTo>
                        <a:pt x="188" y="1664"/>
                      </a:lnTo>
                      <a:lnTo>
                        <a:pt x="189" y="297"/>
                      </a:lnTo>
                      <a:lnTo>
                        <a:pt x="142" y="297"/>
                      </a:lnTo>
                      <a:lnTo>
                        <a:pt x="142" y="796"/>
                      </a:lnTo>
                      <a:lnTo>
                        <a:pt x="140" y="805"/>
                      </a:lnTo>
                      <a:lnTo>
                        <a:pt x="137" y="815"/>
                      </a:lnTo>
                      <a:lnTo>
                        <a:pt x="133" y="823"/>
                      </a:lnTo>
                      <a:lnTo>
                        <a:pt x="128" y="832"/>
                      </a:lnTo>
                      <a:lnTo>
                        <a:pt x="127" y="834"/>
                      </a:lnTo>
                      <a:lnTo>
                        <a:pt x="122" y="839"/>
                      </a:lnTo>
                      <a:lnTo>
                        <a:pt x="117" y="844"/>
                      </a:lnTo>
                      <a:lnTo>
                        <a:pt x="112" y="848"/>
                      </a:lnTo>
                      <a:lnTo>
                        <a:pt x="105" y="854"/>
                      </a:lnTo>
                      <a:lnTo>
                        <a:pt x="100" y="856"/>
                      </a:lnTo>
                      <a:lnTo>
                        <a:pt x="93" y="860"/>
                      </a:lnTo>
                      <a:lnTo>
                        <a:pt x="86" y="861"/>
                      </a:lnTo>
                      <a:lnTo>
                        <a:pt x="81" y="861"/>
                      </a:lnTo>
                      <a:lnTo>
                        <a:pt x="76" y="861"/>
                      </a:lnTo>
                      <a:lnTo>
                        <a:pt x="62" y="861"/>
                      </a:lnTo>
                      <a:lnTo>
                        <a:pt x="57" y="861"/>
                      </a:lnTo>
                      <a:lnTo>
                        <a:pt x="51" y="860"/>
                      </a:lnTo>
                      <a:lnTo>
                        <a:pt x="42" y="857"/>
                      </a:lnTo>
                      <a:lnTo>
                        <a:pt x="38" y="854"/>
                      </a:lnTo>
                      <a:lnTo>
                        <a:pt x="32" y="851"/>
                      </a:lnTo>
                      <a:lnTo>
                        <a:pt x="25" y="847"/>
                      </a:lnTo>
                      <a:lnTo>
                        <a:pt x="22" y="843"/>
                      </a:lnTo>
                      <a:lnTo>
                        <a:pt x="17" y="835"/>
                      </a:lnTo>
                      <a:lnTo>
                        <a:pt x="11" y="832"/>
                      </a:lnTo>
                      <a:lnTo>
                        <a:pt x="8" y="825"/>
                      </a:lnTo>
                      <a:lnTo>
                        <a:pt x="6" y="821"/>
                      </a:lnTo>
                      <a:lnTo>
                        <a:pt x="3" y="813"/>
                      </a:lnTo>
                      <a:lnTo>
                        <a:pt x="1" y="806"/>
                      </a:lnTo>
                      <a:lnTo>
                        <a:pt x="0" y="799"/>
                      </a:lnTo>
                      <a:lnTo>
                        <a:pt x="0" y="143"/>
                      </a:lnTo>
                      <a:lnTo>
                        <a:pt x="1" y="122"/>
                      </a:lnTo>
                      <a:lnTo>
                        <a:pt x="6" y="104"/>
                      </a:lnTo>
                      <a:lnTo>
                        <a:pt x="17" y="88"/>
                      </a:lnTo>
                      <a:lnTo>
                        <a:pt x="25" y="75"/>
                      </a:lnTo>
                      <a:lnTo>
                        <a:pt x="37" y="65"/>
                      </a:lnTo>
                      <a:lnTo>
                        <a:pt x="47" y="53"/>
                      </a:lnTo>
                      <a:lnTo>
                        <a:pt x="65" y="41"/>
                      </a:lnTo>
                      <a:lnTo>
                        <a:pt x="84" y="29"/>
                      </a:lnTo>
                      <a:lnTo>
                        <a:pt x="99" y="22"/>
                      </a:lnTo>
                      <a:lnTo>
                        <a:pt x="112" y="16"/>
                      </a:lnTo>
                      <a:lnTo>
                        <a:pt x="133" y="9"/>
                      </a:lnTo>
                      <a:lnTo>
                        <a:pt x="154" y="5"/>
                      </a:lnTo>
                      <a:lnTo>
                        <a:pt x="173" y="3"/>
                      </a:lnTo>
                      <a:lnTo>
                        <a:pt x="19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  <p:sp>
              <p:nvSpPr>
                <p:cNvPr id="63565" name="Oval 83"/>
                <p:cNvSpPr>
                  <a:spLocks noChangeArrowheads="1"/>
                </p:cNvSpPr>
                <p:nvPr/>
              </p:nvSpPr>
              <p:spPr bwMode="auto">
                <a:xfrm>
                  <a:off x="3803" y="2588"/>
                  <a:ext cx="167" cy="17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767600"/>
                    </a:gs>
                    <a:gs pos="50000">
                      <a:srgbClr val="FFFF00"/>
                    </a:gs>
                    <a:gs pos="100000">
                      <a:srgbClr val="7676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SG"/>
                </a:p>
              </p:txBody>
            </p:sp>
          </p:grpSp>
        </p:grpSp>
        <p:grpSp>
          <p:nvGrpSpPr>
            <p:cNvPr id="63529" name="Group 85"/>
            <p:cNvGrpSpPr>
              <a:grpSpLocks/>
            </p:cNvGrpSpPr>
            <p:nvPr/>
          </p:nvGrpSpPr>
          <p:grpSpPr bwMode="auto">
            <a:xfrm>
              <a:off x="1152" y="2496"/>
              <a:ext cx="144" cy="288"/>
              <a:chOff x="3694" y="2588"/>
              <a:chExt cx="404" cy="1083"/>
            </a:xfrm>
          </p:grpSpPr>
          <p:sp>
            <p:nvSpPr>
              <p:cNvPr id="63539" name="Freeform 86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40" name="Oval 87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30" name="Group 88"/>
            <p:cNvGrpSpPr>
              <a:grpSpLocks/>
            </p:cNvGrpSpPr>
            <p:nvPr/>
          </p:nvGrpSpPr>
          <p:grpSpPr bwMode="auto">
            <a:xfrm>
              <a:off x="1344" y="2496"/>
              <a:ext cx="144" cy="288"/>
              <a:chOff x="3694" y="2588"/>
              <a:chExt cx="404" cy="1083"/>
            </a:xfrm>
          </p:grpSpPr>
          <p:sp>
            <p:nvSpPr>
              <p:cNvPr id="63537" name="Freeform 89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38" name="Oval 90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31" name="Group 91"/>
            <p:cNvGrpSpPr>
              <a:grpSpLocks/>
            </p:cNvGrpSpPr>
            <p:nvPr/>
          </p:nvGrpSpPr>
          <p:grpSpPr bwMode="auto">
            <a:xfrm>
              <a:off x="1536" y="2496"/>
              <a:ext cx="144" cy="288"/>
              <a:chOff x="3694" y="2588"/>
              <a:chExt cx="404" cy="1083"/>
            </a:xfrm>
          </p:grpSpPr>
          <p:sp>
            <p:nvSpPr>
              <p:cNvPr id="63535" name="Freeform 92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36" name="Oval 93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32" name="Group 94"/>
            <p:cNvGrpSpPr>
              <a:grpSpLocks/>
            </p:cNvGrpSpPr>
            <p:nvPr/>
          </p:nvGrpSpPr>
          <p:grpSpPr bwMode="auto">
            <a:xfrm>
              <a:off x="960" y="2496"/>
              <a:ext cx="144" cy="288"/>
              <a:chOff x="3694" y="2588"/>
              <a:chExt cx="404" cy="1083"/>
            </a:xfrm>
          </p:grpSpPr>
          <p:sp>
            <p:nvSpPr>
              <p:cNvPr id="63533" name="Freeform 95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34" name="Oval 96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</p:grpSp>
      <p:grpSp>
        <p:nvGrpSpPr>
          <p:cNvPr id="63500" name="Group 124"/>
          <p:cNvGrpSpPr>
            <a:grpSpLocks/>
          </p:cNvGrpSpPr>
          <p:nvPr/>
        </p:nvGrpSpPr>
        <p:grpSpPr bwMode="auto">
          <a:xfrm>
            <a:off x="1546920" y="4533528"/>
            <a:ext cx="757238" cy="457200"/>
            <a:chOff x="960" y="2928"/>
            <a:chExt cx="477" cy="288"/>
          </a:xfrm>
        </p:grpSpPr>
        <p:grpSp>
          <p:nvGrpSpPr>
            <p:cNvPr id="63519" name="Group 97"/>
            <p:cNvGrpSpPr>
              <a:grpSpLocks/>
            </p:cNvGrpSpPr>
            <p:nvPr/>
          </p:nvGrpSpPr>
          <p:grpSpPr bwMode="auto">
            <a:xfrm>
              <a:off x="960" y="2928"/>
              <a:ext cx="144" cy="288"/>
              <a:chOff x="3694" y="2588"/>
              <a:chExt cx="404" cy="1083"/>
            </a:xfrm>
          </p:grpSpPr>
          <p:sp>
            <p:nvSpPr>
              <p:cNvPr id="63526" name="Freeform 98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27" name="Oval 99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20" name="Group 100"/>
            <p:cNvGrpSpPr>
              <a:grpSpLocks/>
            </p:cNvGrpSpPr>
            <p:nvPr/>
          </p:nvGrpSpPr>
          <p:grpSpPr bwMode="auto">
            <a:xfrm>
              <a:off x="1152" y="2928"/>
              <a:ext cx="144" cy="288"/>
              <a:chOff x="3694" y="2588"/>
              <a:chExt cx="404" cy="1083"/>
            </a:xfrm>
          </p:grpSpPr>
          <p:sp>
            <p:nvSpPr>
              <p:cNvPr id="63524" name="Freeform 101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25" name="Oval 102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21" name="Group 103"/>
            <p:cNvGrpSpPr>
              <a:grpSpLocks/>
            </p:cNvGrpSpPr>
            <p:nvPr/>
          </p:nvGrpSpPr>
          <p:grpSpPr bwMode="auto">
            <a:xfrm>
              <a:off x="1339" y="2928"/>
              <a:ext cx="98" cy="288"/>
              <a:chOff x="3694" y="2588"/>
              <a:chExt cx="276" cy="1083"/>
            </a:xfrm>
          </p:grpSpPr>
          <p:sp>
            <p:nvSpPr>
              <p:cNvPr id="63522" name="Freeform 104"/>
              <p:cNvSpPr>
                <a:spLocks/>
              </p:cNvSpPr>
              <p:nvPr/>
            </p:nvSpPr>
            <p:spPr bwMode="auto">
              <a:xfrm>
                <a:off x="3694" y="2794"/>
                <a:ext cx="193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23" name="Oval 105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</p:grpSp>
      <p:grpSp>
        <p:nvGrpSpPr>
          <p:cNvPr id="63501" name="Group 126"/>
          <p:cNvGrpSpPr>
            <a:grpSpLocks/>
          </p:cNvGrpSpPr>
          <p:nvPr/>
        </p:nvGrpSpPr>
        <p:grpSpPr bwMode="auto">
          <a:xfrm>
            <a:off x="1546920" y="5219328"/>
            <a:ext cx="452438" cy="457200"/>
            <a:chOff x="960" y="3360"/>
            <a:chExt cx="285" cy="288"/>
          </a:xfrm>
        </p:grpSpPr>
        <p:grpSp>
          <p:nvGrpSpPr>
            <p:cNvPr id="63513" name="Group 107"/>
            <p:cNvGrpSpPr>
              <a:grpSpLocks/>
            </p:cNvGrpSpPr>
            <p:nvPr/>
          </p:nvGrpSpPr>
          <p:grpSpPr bwMode="auto">
            <a:xfrm>
              <a:off x="960" y="3360"/>
              <a:ext cx="144" cy="288"/>
              <a:chOff x="3694" y="2588"/>
              <a:chExt cx="404" cy="1083"/>
            </a:xfrm>
          </p:grpSpPr>
          <p:sp>
            <p:nvSpPr>
              <p:cNvPr id="63517" name="Freeform 108"/>
              <p:cNvSpPr>
                <a:spLocks/>
              </p:cNvSpPr>
              <p:nvPr/>
            </p:nvSpPr>
            <p:spPr bwMode="auto">
              <a:xfrm>
                <a:off x="3694" y="2794"/>
                <a:ext cx="404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18" name="Oval 109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  <p:grpSp>
          <p:nvGrpSpPr>
            <p:cNvPr id="63514" name="Group 110"/>
            <p:cNvGrpSpPr>
              <a:grpSpLocks/>
            </p:cNvGrpSpPr>
            <p:nvPr/>
          </p:nvGrpSpPr>
          <p:grpSpPr bwMode="auto">
            <a:xfrm>
              <a:off x="1147" y="3360"/>
              <a:ext cx="98" cy="288"/>
              <a:chOff x="3694" y="2588"/>
              <a:chExt cx="276" cy="1083"/>
            </a:xfrm>
          </p:grpSpPr>
          <p:sp>
            <p:nvSpPr>
              <p:cNvPr id="63515" name="Freeform 111"/>
              <p:cNvSpPr>
                <a:spLocks/>
              </p:cNvSpPr>
              <p:nvPr/>
            </p:nvSpPr>
            <p:spPr bwMode="auto">
              <a:xfrm>
                <a:off x="3694" y="2794"/>
                <a:ext cx="193" cy="877"/>
              </a:xfrm>
              <a:custGeom>
                <a:avLst/>
                <a:gdLst>
                  <a:gd name="T0" fmla="*/ 0 w 809"/>
                  <a:gd name="T1" fmla="*/ 0 h 1755"/>
                  <a:gd name="T2" fmla="*/ 0 w 809"/>
                  <a:gd name="T3" fmla="*/ 0 h 1755"/>
                  <a:gd name="T4" fmla="*/ 0 w 809"/>
                  <a:gd name="T5" fmla="*/ 0 h 1755"/>
                  <a:gd name="T6" fmla="*/ 0 w 809"/>
                  <a:gd name="T7" fmla="*/ 0 h 1755"/>
                  <a:gd name="T8" fmla="*/ 0 w 809"/>
                  <a:gd name="T9" fmla="*/ 0 h 1755"/>
                  <a:gd name="T10" fmla="*/ 0 w 809"/>
                  <a:gd name="T11" fmla="*/ 0 h 1755"/>
                  <a:gd name="T12" fmla="*/ 0 w 809"/>
                  <a:gd name="T13" fmla="*/ 0 h 1755"/>
                  <a:gd name="T14" fmla="*/ 0 w 809"/>
                  <a:gd name="T15" fmla="*/ 0 h 1755"/>
                  <a:gd name="T16" fmla="*/ 0 w 809"/>
                  <a:gd name="T17" fmla="*/ 0 h 1755"/>
                  <a:gd name="T18" fmla="*/ 0 w 809"/>
                  <a:gd name="T19" fmla="*/ 0 h 1755"/>
                  <a:gd name="T20" fmla="*/ 0 w 809"/>
                  <a:gd name="T21" fmla="*/ 0 h 1755"/>
                  <a:gd name="T22" fmla="*/ 0 w 809"/>
                  <a:gd name="T23" fmla="*/ 0 h 1755"/>
                  <a:gd name="T24" fmla="*/ 0 w 809"/>
                  <a:gd name="T25" fmla="*/ 0 h 1755"/>
                  <a:gd name="T26" fmla="*/ 0 w 809"/>
                  <a:gd name="T27" fmla="*/ 0 h 1755"/>
                  <a:gd name="T28" fmla="*/ 0 w 809"/>
                  <a:gd name="T29" fmla="*/ 0 h 1755"/>
                  <a:gd name="T30" fmla="*/ 0 w 809"/>
                  <a:gd name="T31" fmla="*/ 0 h 1755"/>
                  <a:gd name="T32" fmla="*/ 0 w 809"/>
                  <a:gd name="T33" fmla="*/ 1 h 1755"/>
                  <a:gd name="T34" fmla="*/ 0 w 809"/>
                  <a:gd name="T35" fmla="*/ 1 h 1755"/>
                  <a:gd name="T36" fmla="*/ 0 w 809"/>
                  <a:gd name="T37" fmla="*/ 1 h 1755"/>
                  <a:gd name="T38" fmla="*/ 0 w 809"/>
                  <a:gd name="T39" fmla="*/ 1 h 1755"/>
                  <a:gd name="T40" fmla="*/ 0 w 809"/>
                  <a:gd name="T41" fmla="*/ 1 h 1755"/>
                  <a:gd name="T42" fmla="*/ 0 w 809"/>
                  <a:gd name="T43" fmla="*/ 1 h 1755"/>
                  <a:gd name="T44" fmla="*/ 0 w 809"/>
                  <a:gd name="T45" fmla="*/ 1 h 1755"/>
                  <a:gd name="T46" fmla="*/ 0 w 809"/>
                  <a:gd name="T47" fmla="*/ 1 h 1755"/>
                  <a:gd name="T48" fmla="*/ 0 w 809"/>
                  <a:gd name="T49" fmla="*/ 1 h 1755"/>
                  <a:gd name="T50" fmla="*/ 0 w 809"/>
                  <a:gd name="T51" fmla="*/ 0 h 1755"/>
                  <a:gd name="T52" fmla="*/ 0 w 809"/>
                  <a:gd name="T53" fmla="*/ 1 h 1755"/>
                  <a:gd name="T54" fmla="*/ 0 w 809"/>
                  <a:gd name="T55" fmla="*/ 1 h 1755"/>
                  <a:gd name="T56" fmla="*/ 0 w 809"/>
                  <a:gd name="T57" fmla="*/ 1 h 1755"/>
                  <a:gd name="T58" fmla="*/ 0 w 809"/>
                  <a:gd name="T59" fmla="*/ 1 h 1755"/>
                  <a:gd name="T60" fmla="*/ 0 w 809"/>
                  <a:gd name="T61" fmla="*/ 1 h 1755"/>
                  <a:gd name="T62" fmla="*/ 0 w 809"/>
                  <a:gd name="T63" fmla="*/ 1 h 1755"/>
                  <a:gd name="T64" fmla="*/ 0 w 809"/>
                  <a:gd name="T65" fmla="*/ 1 h 1755"/>
                  <a:gd name="T66" fmla="*/ 0 w 809"/>
                  <a:gd name="T67" fmla="*/ 1 h 1755"/>
                  <a:gd name="T68" fmla="*/ 0 w 809"/>
                  <a:gd name="T69" fmla="*/ 0 h 1755"/>
                  <a:gd name="T70" fmla="*/ 0 w 809"/>
                  <a:gd name="T71" fmla="*/ 0 h 1755"/>
                  <a:gd name="T72" fmla="*/ 0 w 809"/>
                  <a:gd name="T73" fmla="*/ 0 h 1755"/>
                  <a:gd name="T74" fmla="*/ 0 w 809"/>
                  <a:gd name="T75" fmla="*/ 0 h 1755"/>
                  <a:gd name="T76" fmla="*/ 0 w 809"/>
                  <a:gd name="T77" fmla="*/ 0 h 1755"/>
                  <a:gd name="T78" fmla="*/ 0 w 809"/>
                  <a:gd name="T79" fmla="*/ 0 h 1755"/>
                  <a:gd name="T80" fmla="*/ 0 w 809"/>
                  <a:gd name="T81" fmla="*/ 0 h 1755"/>
                  <a:gd name="T82" fmla="*/ 0 w 809"/>
                  <a:gd name="T83" fmla="*/ 0 h 1755"/>
                  <a:gd name="T84" fmla="*/ 0 w 809"/>
                  <a:gd name="T85" fmla="*/ 0 h 1755"/>
                  <a:gd name="T86" fmla="*/ 0 w 809"/>
                  <a:gd name="T87" fmla="*/ 0 h 1755"/>
                  <a:gd name="T88" fmla="*/ 0 w 809"/>
                  <a:gd name="T89" fmla="*/ 0 h 1755"/>
                  <a:gd name="T90" fmla="*/ 0 w 809"/>
                  <a:gd name="T91" fmla="*/ 0 h 1755"/>
                  <a:gd name="T92" fmla="*/ 0 w 809"/>
                  <a:gd name="T93" fmla="*/ 0 h 1755"/>
                  <a:gd name="T94" fmla="*/ 0 w 809"/>
                  <a:gd name="T95" fmla="*/ 0 h 1755"/>
                  <a:gd name="T96" fmla="*/ 0 w 809"/>
                  <a:gd name="T97" fmla="*/ 0 h 175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809" h="1755">
                    <a:moveTo>
                      <a:pt x="193" y="0"/>
                    </a:moveTo>
                    <a:lnTo>
                      <a:pt x="620" y="1"/>
                    </a:lnTo>
                    <a:lnTo>
                      <a:pt x="631" y="1"/>
                    </a:lnTo>
                    <a:lnTo>
                      <a:pt x="643" y="3"/>
                    </a:lnTo>
                    <a:lnTo>
                      <a:pt x="654" y="4"/>
                    </a:lnTo>
                    <a:lnTo>
                      <a:pt x="664" y="6"/>
                    </a:lnTo>
                    <a:lnTo>
                      <a:pt x="674" y="9"/>
                    </a:lnTo>
                    <a:lnTo>
                      <a:pt x="686" y="11"/>
                    </a:lnTo>
                    <a:lnTo>
                      <a:pt x="697" y="15"/>
                    </a:lnTo>
                    <a:lnTo>
                      <a:pt x="707" y="19"/>
                    </a:lnTo>
                    <a:lnTo>
                      <a:pt x="716" y="24"/>
                    </a:lnTo>
                    <a:lnTo>
                      <a:pt x="725" y="29"/>
                    </a:lnTo>
                    <a:lnTo>
                      <a:pt x="738" y="37"/>
                    </a:lnTo>
                    <a:lnTo>
                      <a:pt x="748" y="43"/>
                    </a:lnTo>
                    <a:lnTo>
                      <a:pt x="761" y="53"/>
                    </a:lnTo>
                    <a:lnTo>
                      <a:pt x="772" y="63"/>
                    </a:lnTo>
                    <a:lnTo>
                      <a:pt x="781" y="74"/>
                    </a:lnTo>
                    <a:lnTo>
                      <a:pt x="789" y="84"/>
                    </a:lnTo>
                    <a:lnTo>
                      <a:pt x="797" y="98"/>
                    </a:lnTo>
                    <a:lnTo>
                      <a:pt x="801" y="108"/>
                    </a:lnTo>
                    <a:lnTo>
                      <a:pt x="808" y="123"/>
                    </a:lnTo>
                    <a:lnTo>
                      <a:pt x="809" y="136"/>
                    </a:lnTo>
                    <a:lnTo>
                      <a:pt x="809" y="147"/>
                    </a:lnTo>
                    <a:lnTo>
                      <a:pt x="808" y="799"/>
                    </a:lnTo>
                    <a:lnTo>
                      <a:pt x="806" y="806"/>
                    </a:lnTo>
                    <a:lnTo>
                      <a:pt x="802" y="813"/>
                    </a:lnTo>
                    <a:lnTo>
                      <a:pt x="800" y="821"/>
                    </a:lnTo>
                    <a:lnTo>
                      <a:pt x="797" y="828"/>
                    </a:lnTo>
                    <a:lnTo>
                      <a:pt x="790" y="835"/>
                    </a:lnTo>
                    <a:lnTo>
                      <a:pt x="783" y="844"/>
                    </a:lnTo>
                    <a:lnTo>
                      <a:pt x="775" y="851"/>
                    </a:lnTo>
                    <a:lnTo>
                      <a:pt x="763" y="857"/>
                    </a:lnTo>
                    <a:lnTo>
                      <a:pt x="756" y="860"/>
                    </a:lnTo>
                    <a:lnTo>
                      <a:pt x="745" y="861"/>
                    </a:lnTo>
                    <a:lnTo>
                      <a:pt x="735" y="861"/>
                    </a:lnTo>
                    <a:lnTo>
                      <a:pt x="725" y="861"/>
                    </a:lnTo>
                    <a:lnTo>
                      <a:pt x="715" y="860"/>
                    </a:lnTo>
                    <a:lnTo>
                      <a:pt x="706" y="856"/>
                    </a:lnTo>
                    <a:lnTo>
                      <a:pt x="698" y="853"/>
                    </a:lnTo>
                    <a:lnTo>
                      <a:pt x="692" y="847"/>
                    </a:lnTo>
                    <a:lnTo>
                      <a:pt x="686" y="842"/>
                    </a:lnTo>
                    <a:lnTo>
                      <a:pt x="679" y="834"/>
                    </a:lnTo>
                    <a:lnTo>
                      <a:pt x="676" y="828"/>
                    </a:lnTo>
                    <a:lnTo>
                      <a:pt x="670" y="823"/>
                    </a:lnTo>
                    <a:lnTo>
                      <a:pt x="670" y="816"/>
                    </a:lnTo>
                    <a:lnTo>
                      <a:pt x="668" y="810"/>
                    </a:lnTo>
                    <a:lnTo>
                      <a:pt x="665" y="805"/>
                    </a:lnTo>
                    <a:lnTo>
                      <a:pt x="664" y="796"/>
                    </a:lnTo>
                    <a:lnTo>
                      <a:pt x="665" y="297"/>
                    </a:lnTo>
                    <a:lnTo>
                      <a:pt x="618" y="297"/>
                    </a:lnTo>
                    <a:lnTo>
                      <a:pt x="618" y="1657"/>
                    </a:lnTo>
                    <a:lnTo>
                      <a:pt x="618" y="1670"/>
                    </a:lnTo>
                    <a:lnTo>
                      <a:pt x="615" y="1685"/>
                    </a:lnTo>
                    <a:lnTo>
                      <a:pt x="609" y="1699"/>
                    </a:lnTo>
                    <a:lnTo>
                      <a:pt x="603" y="1713"/>
                    </a:lnTo>
                    <a:lnTo>
                      <a:pt x="593" y="1723"/>
                    </a:lnTo>
                    <a:lnTo>
                      <a:pt x="585" y="1733"/>
                    </a:lnTo>
                    <a:lnTo>
                      <a:pt x="576" y="1738"/>
                    </a:lnTo>
                    <a:lnTo>
                      <a:pt x="565" y="1747"/>
                    </a:lnTo>
                    <a:lnTo>
                      <a:pt x="554" y="1750"/>
                    </a:lnTo>
                    <a:lnTo>
                      <a:pt x="543" y="1752"/>
                    </a:lnTo>
                    <a:lnTo>
                      <a:pt x="535" y="1753"/>
                    </a:lnTo>
                    <a:lnTo>
                      <a:pt x="526" y="1755"/>
                    </a:lnTo>
                    <a:lnTo>
                      <a:pt x="516" y="1755"/>
                    </a:lnTo>
                    <a:lnTo>
                      <a:pt x="503" y="1753"/>
                    </a:lnTo>
                    <a:lnTo>
                      <a:pt x="489" y="1750"/>
                    </a:lnTo>
                    <a:lnTo>
                      <a:pt x="477" y="1743"/>
                    </a:lnTo>
                    <a:lnTo>
                      <a:pt x="467" y="1738"/>
                    </a:lnTo>
                    <a:lnTo>
                      <a:pt x="460" y="1731"/>
                    </a:lnTo>
                    <a:lnTo>
                      <a:pt x="452" y="1725"/>
                    </a:lnTo>
                    <a:lnTo>
                      <a:pt x="444" y="1714"/>
                    </a:lnTo>
                    <a:lnTo>
                      <a:pt x="438" y="1704"/>
                    </a:lnTo>
                    <a:lnTo>
                      <a:pt x="434" y="1698"/>
                    </a:lnTo>
                    <a:lnTo>
                      <a:pt x="432" y="1687"/>
                    </a:lnTo>
                    <a:lnTo>
                      <a:pt x="428" y="1678"/>
                    </a:lnTo>
                    <a:lnTo>
                      <a:pt x="427" y="1668"/>
                    </a:lnTo>
                    <a:lnTo>
                      <a:pt x="427" y="840"/>
                    </a:lnTo>
                    <a:lnTo>
                      <a:pt x="380" y="840"/>
                    </a:lnTo>
                    <a:lnTo>
                      <a:pt x="378" y="1663"/>
                    </a:lnTo>
                    <a:lnTo>
                      <a:pt x="377" y="1676"/>
                    </a:lnTo>
                    <a:lnTo>
                      <a:pt x="375" y="1686"/>
                    </a:lnTo>
                    <a:lnTo>
                      <a:pt x="368" y="1700"/>
                    </a:lnTo>
                    <a:lnTo>
                      <a:pt x="363" y="1711"/>
                    </a:lnTo>
                    <a:lnTo>
                      <a:pt x="354" y="1724"/>
                    </a:lnTo>
                    <a:lnTo>
                      <a:pt x="344" y="1734"/>
                    </a:lnTo>
                    <a:lnTo>
                      <a:pt x="333" y="1742"/>
                    </a:lnTo>
                    <a:lnTo>
                      <a:pt x="320" y="1748"/>
                    </a:lnTo>
                    <a:lnTo>
                      <a:pt x="305" y="1753"/>
                    </a:lnTo>
                    <a:lnTo>
                      <a:pt x="291" y="1755"/>
                    </a:lnTo>
                    <a:lnTo>
                      <a:pt x="277" y="1755"/>
                    </a:lnTo>
                    <a:lnTo>
                      <a:pt x="265" y="1753"/>
                    </a:lnTo>
                    <a:lnTo>
                      <a:pt x="255" y="1751"/>
                    </a:lnTo>
                    <a:lnTo>
                      <a:pt x="245" y="1747"/>
                    </a:lnTo>
                    <a:lnTo>
                      <a:pt x="235" y="1742"/>
                    </a:lnTo>
                    <a:lnTo>
                      <a:pt x="225" y="1736"/>
                    </a:lnTo>
                    <a:lnTo>
                      <a:pt x="215" y="1725"/>
                    </a:lnTo>
                    <a:lnTo>
                      <a:pt x="210" y="1718"/>
                    </a:lnTo>
                    <a:lnTo>
                      <a:pt x="202" y="1709"/>
                    </a:lnTo>
                    <a:lnTo>
                      <a:pt x="196" y="1699"/>
                    </a:lnTo>
                    <a:lnTo>
                      <a:pt x="194" y="1689"/>
                    </a:lnTo>
                    <a:lnTo>
                      <a:pt x="192" y="1681"/>
                    </a:lnTo>
                    <a:lnTo>
                      <a:pt x="188" y="1664"/>
                    </a:lnTo>
                    <a:lnTo>
                      <a:pt x="189" y="297"/>
                    </a:lnTo>
                    <a:lnTo>
                      <a:pt x="142" y="297"/>
                    </a:lnTo>
                    <a:lnTo>
                      <a:pt x="142" y="796"/>
                    </a:lnTo>
                    <a:lnTo>
                      <a:pt x="140" y="805"/>
                    </a:lnTo>
                    <a:lnTo>
                      <a:pt x="137" y="815"/>
                    </a:lnTo>
                    <a:lnTo>
                      <a:pt x="133" y="823"/>
                    </a:lnTo>
                    <a:lnTo>
                      <a:pt x="128" y="832"/>
                    </a:lnTo>
                    <a:lnTo>
                      <a:pt x="127" y="834"/>
                    </a:lnTo>
                    <a:lnTo>
                      <a:pt x="122" y="839"/>
                    </a:lnTo>
                    <a:lnTo>
                      <a:pt x="117" y="844"/>
                    </a:lnTo>
                    <a:lnTo>
                      <a:pt x="112" y="848"/>
                    </a:lnTo>
                    <a:lnTo>
                      <a:pt x="105" y="854"/>
                    </a:lnTo>
                    <a:lnTo>
                      <a:pt x="100" y="856"/>
                    </a:lnTo>
                    <a:lnTo>
                      <a:pt x="93" y="860"/>
                    </a:lnTo>
                    <a:lnTo>
                      <a:pt x="86" y="861"/>
                    </a:lnTo>
                    <a:lnTo>
                      <a:pt x="81" y="861"/>
                    </a:lnTo>
                    <a:lnTo>
                      <a:pt x="76" y="861"/>
                    </a:lnTo>
                    <a:lnTo>
                      <a:pt x="62" y="861"/>
                    </a:lnTo>
                    <a:lnTo>
                      <a:pt x="57" y="861"/>
                    </a:lnTo>
                    <a:lnTo>
                      <a:pt x="51" y="860"/>
                    </a:lnTo>
                    <a:lnTo>
                      <a:pt x="42" y="857"/>
                    </a:lnTo>
                    <a:lnTo>
                      <a:pt x="38" y="854"/>
                    </a:lnTo>
                    <a:lnTo>
                      <a:pt x="32" y="851"/>
                    </a:lnTo>
                    <a:lnTo>
                      <a:pt x="25" y="847"/>
                    </a:lnTo>
                    <a:lnTo>
                      <a:pt x="22" y="843"/>
                    </a:lnTo>
                    <a:lnTo>
                      <a:pt x="17" y="835"/>
                    </a:lnTo>
                    <a:lnTo>
                      <a:pt x="11" y="832"/>
                    </a:lnTo>
                    <a:lnTo>
                      <a:pt x="8" y="825"/>
                    </a:lnTo>
                    <a:lnTo>
                      <a:pt x="6" y="821"/>
                    </a:lnTo>
                    <a:lnTo>
                      <a:pt x="3" y="813"/>
                    </a:lnTo>
                    <a:lnTo>
                      <a:pt x="1" y="806"/>
                    </a:lnTo>
                    <a:lnTo>
                      <a:pt x="0" y="799"/>
                    </a:lnTo>
                    <a:lnTo>
                      <a:pt x="0" y="143"/>
                    </a:lnTo>
                    <a:lnTo>
                      <a:pt x="1" y="122"/>
                    </a:lnTo>
                    <a:lnTo>
                      <a:pt x="6" y="104"/>
                    </a:lnTo>
                    <a:lnTo>
                      <a:pt x="17" y="88"/>
                    </a:lnTo>
                    <a:lnTo>
                      <a:pt x="25" y="75"/>
                    </a:lnTo>
                    <a:lnTo>
                      <a:pt x="37" y="65"/>
                    </a:lnTo>
                    <a:lnTo>
                      <a:pt x="47" y="53"/>
                    </a:lnTo>
                    <a:lnTo>
                      <a:pt x="65" y="41"/>
                    </a:lnTo>
                    <a:lnTo>
                      <a:pt x="84" y="29"/>
                    </a:lnTo>
                    <a:lnTo>
                      <a:pt x="99" y="22"/>
                    </a:lnTo>
                    <a:lnTo>
                      <a:pt x="112" y="16"/>
                    </a:lnTo>
                    <a:lnTo>
                      <a:pt x="133" y="9"/>
                    </a:lnTo>
                    <a:lnTo>
                      <a:pt x="154" y="5"/>
                    </a:lnTo>
                    <a:lnTo>
                      <a:pt x="173" y="3"/>
                    </a:lnTo>
                    <a:lnTo>
                      <a:pt x="19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  <p:sp>
            <p:nvSpPr>
              <p:cNvPr id="63516" name="Oval 112"/>
              <p:cNvSpPr>
                <a:spLocks noChangeArrowheads="1"/>
              </p:cNvSpPr>
              <p:nvPr/>
            </p:nvSpPr>
            <p:spPr bwMode="auto">
              <a:xfrm>
                <a:off x="3803" y="2588"/>
                <a:ext cx="167" cy="172"/>
              </a:xfrm>
              <a:prstGeom prst="ellipse">
                <a:avLst/>
              </a:prstGeom>
              <a:gradFill rotWithShape="0">
                <a:gsLst>
                  <a:gs pos="0">
                    <a:srgbClr val="767600"/>
                  </a:gs>
                  <a:gs pos="50000">
                    <a:srgbClr val="FFFF00"/>
                  </a:gs>
                  <a:gs pos="100000">
                    <a:srgbClr val="767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SG"/>
              </a:p>
            </p:txBody>
          </p:sp>
        </p:grpSp>
      </p:grpSp>
      <p:sp>
        <p:nvSpPr>
          <p:cNvPr id="63502" name="Text Box 117"/>
          <p:cNvSpPr txBox="1">
            <a:spLocks noChangeArrowheads="1"/>
          </p:cNvSpPr>
          <p:nvPr/>
        </p:nvSpPr>
        <p:spPr bwMode="auto">
          <a:xfrm>
            <a:off x="556320" y="3695328"/>
            <a:ext cx="914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sz="2000"/>
              <a:t>Malay   </a:t>
            </a:r>
          </a:p>
        </p:txBody>
      </p:sp>
      <p:sp>
        <p:nvSpPr>
          <p:cNvPr id="63503" name="Text Box 118"/>
          <p:cNvSpPr txBox="1">
            <a:spLocks noChangeArrowheads="1"/>
          </p:cNvSpPr>
          <p:nvPr/>
        </p:nvSpPr>
        <p:spPr bwMode="auto">
          <a:xfrm>
            <a:off x="556320" y="4381128"/>
            <a:ext cx="1066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sz="2000"/>
              <a:t>Indian   </a:t>
            </a:r>
          </a:p>
        </p:txBody>
      </p:sp>
      <p:sp>
        <p:nvSpPr>
          <p:cNvPr id="63504" name="Text Box 119"/>
          <p:cNvSpPr txBox="1">
            <a:spLocks noChangeArrowheads="1"/>
          </p:cNvSpPr>
          <p:nvPr/>
        </p:nvSpPr>
        <p:spPr bwMode="auto">
          <a:xfrm>
            <a:off x="480120" y="5066928"/>
            <a:ext cx="990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sz="2000"/>
              <a:t>Others    </a:t>
            </a:r>
          </a:p>
        </p:txBody>
      </p:sp>
      <p:sp>
        <p:nvSpPr>
          <p:cNvPr id="63506" name="Line 12"/>
          <p:cNvSpPr>
            <a:spLocks noChangeShapeType="1"/>
          </p:cNvSpPr>
          <p:nvPr/>
        </p:nvSpPr>
        <p:spPr bwMode="auto">
          <a:xfrm>
            <a:off x="1394520" y="3009528"/>
            <a:ext cx="0" cy="262255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SG"/>
          </a:p>
        </p:txBody>
      </p:sp>
      <p:grpSp>
        <p:nvGrpSpPr>
          <p:cNvPr id="63507" name="Group 114"/>
          <p:cNvGrpSpPr>
            <a:grpSpLocks/>
          </p:cNvGrpSpPr>
          <p:nvPr/>
        </p:nvGrpSpPr>
        <p:grpSpPr bwMode="auto">
          <a:xfrm>
            <a:off x="6042720" y="5116141"/>
            <a:ext cx="228600" cy="457200"/>
            <a:chOff x="3694" y="2588"/>
            <a:chExt cx="404" cy="1083"/>
          </a:xfrm>
        </p:grpSpPr>
        <p:sp>
          <p:nvSpPr>
            <p:cNvPr id="63511" name="Freeform 115"/>
            <p:cNvSpPr>
              <a:spLocks/>
            </p:cNvSpPr>
            <p:nvPr/>
          </p:nvSpPr>
          <p:spPr bwMode="auto">
            <a:xfrm>
              <a:off x="3694" y="2794"/>
              <a:ext cx="404" cy="877"/>
            </a:xfrm>
            <a:custGeom>
              <a:avLst/>
              <a:gdLst>
                <a:gd name="T0" fmla="*/ 0 w 809"/>
                <a:gd name="T1" fmla="*/ 0 h 1755"/>
                <a:gd name="T2" fmla="*/ 0 w 809"/>
                <a:gd name="T3" fmla="*/ 0 h 1755"/>
                <a:gd name="T4" fmla="*/ 0 w 809"/>
                <a:gd name="T5" fmla="*/ 0 h 1755"/>
                <a:gd name="T6" fmla="*/ 0 w 809"/>
                <a:gd name="T7" fmla="*/ 0 h 1755"/>
                <a:gd name="T8" fmla="*/ 0 w 809"/>
                <a:gd name="T9" fmla="*/ 0 h 1755"/>
                <a:gd name="T10" fmla="*/ 0 w 809"/>
                <a:gd name="T11" fmla="*/ 0 h 1755"/>
                <a:gd name="T12" fmla="*/ 0 w 809"/>
                <a:gd name="T13" fmla="*/ 0 h 1755"/>
                <a:gd name="T14" fmla="*/ 0 w 809"/>
                <a:gd name="T15" fmla="*/ 0 h 1755"/>
                <a:gd name="T16" fmla="*/ 0 w 809"/>
                <a:gd name="T17" fmla="*/ 0 h 1755"/>
                <a:gd name="T18" fmla="*/ 0 w 809"/>
                <a:gd name="T19" fmla="*/ 0 h 1755"/>
                <a:gd name="T20" fmla="*/ 0 w 809"/>
                <a:gd name="T21" fmla="*/ 0 h 1755"/>
                <a:gd name="T22" fmla="*/ 0 w 809"/>
                <a:gd name="T23" fmla="*/ 0 h 1755"/>
                <a:gd name="T24" fmla="*/ 0 w 809"/>
                <a:gd name="T25" fmla="*/ 0 h 1755"/>
                <a:gd name="T26" fmla="*/ 0 w 809"/>
                <a:gd name="T27" fmla="*/ 0 h 1755"/>
                <a:gd name="T28" fmla="*/ 0 w 809"/>
                <a:gd name="T29" fmla="*/ 0 h 1755"/>
                <a:gd name="T30" fmla="*/ 0 w 809"/>
                <a:gd name="T31" fmla="*/ 0 h 1755"/>
                <a:gd name="T32" fmla="*/ 0 w 809"/>
                <a:gd name="T33" fmla="*/ 1 h 1755"/>
                <a:gd name="T34" fmla="*/ 0 w 809"/>
                <a:gd name="T35" fmla="*/ 1 h 1755"/>
                <a:gd name="T36" fmla="*/ 0 w 809"/>
                <a:gd name="T37" fmla="*/ 1 h 1755"/>
                <a:gd name="T38" fmla="*/ 0 w 809"/>
                <a:gd name="T39" fmla="*/ 1 h 1755"/>
                <a:gd name="T40" fmla="*/ 0 w 809"/>
                <a:gd name="T41" fmla="*/ 1 h 1755"/>
                <a:gd name="T42" fmla="*/ 0 w 809"/>
                <a:gd name="T43" fmla="*/ 1 h 1755"/>
                <a:gd name="T44" fmla="*/ 0 w 809"/>
                <a:gd name="T45" fmla="*/ 1 h 1755"/>
                <a:gd name="T46" fmla="*/ 0 w 809"/>
                <a:gd name="T47" fmla="*/ 1 h 1755"/>
                <a:gd name="T48" fmla="*/ 0 w 809"/>
                <a:gd name="T49" fmla="*/ 1 h 1755"/>
                <a:gd name="T50" fmla="*/ 0 w 809"/>
                <a:gd name="T51" fmla="*/ 0 h 1755"/>
                <a:gd name="T52" fmla="*/ 0 w 809"/>
                <a:gd name="T53" fmla="*/ 1 h 1755"/>
                <a:gd name="T54" fmla="*/ 0 w 809"/>
                <a:gd name="T55" fmla="*/ 1 h 1755"/>
                <a:gd name="T56" fmla="*/ 0 w 809"/>
                <a:gd name="T57" fmla="*/ 1 h 1755"/>
                <a:gd name="T58" fmla="*/ 0 w 809"/>
                <a:gd name="T59" fmla="*/ 1 h 1755"/>
                <a:gd name="T60" fmla="*/ 0 w 809"/>
                <a:gd name="T61" fmla="*/ 1 h 1755"/>
                <a:gd name="T62" fmla="*/ 0 w 809"/>
                <a:gd name="T63" fmla="*/ 1 h 1755"/>
                <a:gd name="T64" fmla="*/ 0 w 809"/>
                <a:gd name="T65" fmla="*/ 1 h 1755"/>
                <a:gd name="T66" fmla="*/ 0 w 809"/>
                <a:gd name="T67" fmla="*/ 1 h 1755"/>
                <a:gd name="T68" fmla="*/ 0 w 809"/>
                <a:gd name="T69" fmla="*/ 0 h 1755"/>
                <a:gd name="T70" fmla="*/ 0 w 809"/>
                <a:gd name="T71" fmla="*/ 0 h 1755"/>
                <a:gd name="T72" fmla="*/ 0 w 809"/>
                <a:gd name="T73" fmla="*/ 0 h 1755"/>
                <a:gd name="T74" fmla="*/ 0 w 809"/>
                <a:gd name="T75" fmla="*/ 0 h 1755"/>
                <a:gd name="T76" fmla="*/ 0 w 809"/>
                <a:gd name="T77" fmla="*/ 0 h 1755"/>
                <a:gd name="T78" fmla="*/ 0 w 809"/>
                <a:gd name="T79" fmla="*/ 0 h 1755"/>
                <a:gd name="T80" fmla="*/ 0 w 809"/>
                <a:gd name="T81" fmla="*/ 0 h 1755"/>
                <a:gd name="T82" fmla="*/ 0 w 809"/>
                <a:gd name="T83" fmla="*/ 0 h 1755"/>
                <a:gd name="T84" fmla="*/ 0 w 809"/>
                <a:gd name="T85" fmla="*/ 0 h 1755"/>
                <a:gd name="T86" fmla="*/ 0 w 809"/>
                <a:gd name="T87" fmla="*/ 0 h 1755"/>
                <a:gd name="T88" fmla="*/ 0 w 809"/>
                <a:gd name="T89" fmla="*/ 0 h 1755"/>
                <a:gd name="T90" fmla="*/ 0 w 809"/>
                <a:gd name="T91" fmla="*/ 0 h 1755"/>
                <a:gd name="T92" fmla="*/ 0 w 809"/>
                <a:gd name="T93" fmla="*/ 0 h 1755"/>
                <a:gd name="T94" fmla="*/ 0 w 809"/>
                <a:gd name="T95" fmla="*/ 0 h 1755"/>
                <a:gd name="T96" fmla="*/ 0 w 809"/>
                <a:gd name="T97" fmla="*/ 0 h 175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809" h="1755">
                  <a:moveTo>
                    <a:pt x="193" y="0"/>
                  </a:moveTo>
                  <a:lnTo>
                    <a:pt x="620" y="1"/>
                  </a:lnTo>
                  <a:lnTo>
                    <a:pt x="631" y="1"/>
                  </a:lnTo>
                  <a:lnTo>
                    <a:pt x="643" y="3"/>
                  </a:lnTo>
                  <a:lnTo>
                    <a:pt x="654" y="4"/>
                  </a:lnTo>
                  <a:lnTo>
                    <a:pt x="664" y="6"/>
                  </a:lnTo>
                  <a:lnTo>
                    <a:pt x="674" y="9"/>
                  </a:lnTo>
                  <a:lnTo>
                    <a:pt x="686" y="11"/>
                  </a:lnTo>
                  <a:lnTo>
                    <a:pt x="697" y="15"/>
                  </a:lnTo>
                  <a:lnTo>
                    <a:pt x="707" y="19"/>
                  </a:lnTo>
                  <a:lnTo>
                    <a:pt x="716" y="24"/>
                  </a:lnTo>
                  <a:lnTo>
                    <a:pt x="725" y="29"/>
                  </a:lnTo>
                  <a:lnTo>
                    <a:pt x="738" y="37"/>
                  </a:lnTo>
                  <a:lnTo>
                    <a:pt x="748" y="43"/>
                  </a:lnTo>
                  <a:lnTo>
                    <a:pt x="761" y="53"/>
                  </a:lnTo>
                  <a:lnTo>
                    <a:pt x="772" y="63"/>
                  </a:lnTo>
                  <a:lnTo>
                    <a:pt x="781" y="74"/>
                  </a:lnTo>
                  <a:lnTo>
                    <a:pt x="789" y="84"/>
                  </a:lnTo>
                  <a:lnTo>
                    <a:pt x="797" y="98"/>
                  </a:lnTo>
                  <a:lnTo>
                    <a:pt x="801" y="108"/>
                  </a:lnTo>
                  <a:lnTo>
                    <a:pt x="808" y="123"/>
                  </a:lnTo>
                  <a:lnTo>
                    <a:pt x="809" y="136"/>
                  </a:lnTo>
                  <a:lnTo>
                    <a:pt x="809" y="147"/>
                  </a:lnTo>
                  <a:lnTo>
                    <a:pt x="808" y="799"/>
                  </a:lnTo>
                  <a:lnTo>
                    <a:pt x="806" y="806"/>
                  </a:lnTo>
                  <a:lnTo>
                    <a:pt x="802" y="813"/>
                  </a:lnTo>
                  <a:lnTo>
                    <a:pt x="800" y="821"/>
                  </a:lnTo>
                  <a:lnTo>
                    <a:pt x="797" y="828"/>
                  </a:lnTo>
                  <a:lnTo>
                    <a:pt x="790" y="835"/>
                  </a:lnTo>
                  <a:lnTo>
                    <a:pt x="783" y="844"/>
                  </a:lnTo>
                  <a:lnTo>
                    <a:pt x="775" y="851"/>
                  </a:lnTo>
                  <a:lnTo>
                    <a:pt x="763" y="857"/>
                  </a:lnTo>
                  <a:lnTo>
                    <a:pt x="756" y="860"/>
                  </a:lnTo>
                  <a:lnTo>
                    <a:pt x="745" y="861"/>
                  </a:lnTo>
                  <a:lnTo>
                    <a:pt x="735" y="861"/>
                  </a:lnTo>
                  <a:lnTo>
                    <a:pt x="725" y="861"/>
                  </a:lnTo>
                  <a:lnTo>
                    <a:pt x="715" y="860"/>
                  </a:lnTo>
                  <a:lnTo>
                    <a:pt x="706" y="856"/>
                  </a:lnTo>
                  <a:lnTo>
                    <a:pt x="698" y="853"/>
                  </a:lnTo>
                  <a:lnTo>
                    <a:pt x="692" y="847"/>
                  </a:lnTo>
                  <a:lnTo>
                    <a:pt x="686" y="842"/>
                  </a:lnTo>
                  <a:lnTo>
                    <a:pt x="679" y="834"/>
                  </a:lnTo>
                  <a:lnTo>
                    <a:pt x="676" y="828"/>
                  </a:lnTo>
                  <a:lnTo>
                    <a:pt x="670" y="823"/>
                  </a:lnTo>
                  <a:lnTo>
                    <a:pt x="670" y="816"/>
                  </a:lnTo>
                  <a:lnTo>
                    <a:pt x="668" y="810"/>
                  </a:lnTo>
                  <a:lnTo>
                    <a:pt x="665" y="805"/>
                  </a:lnTo>
                  <a:lnTo>
                    <a:pt x="664" y="796"/>
                  </a:lnTo>
                  <a:lnTo>
                    <a:pt x="665" y="297"/>
                  </a:lnTo>
                  <a:lnTo>
                    <a:pt x="618" y="297"/>
                  </a:lnTo>
                  <a:lnTo>
                    <a:pt x="618" y="1657"/>
                  </a:lnTo>
                  <a:lnTo>
                    <a:pt x="618" y="1670"/>
                  </a:lnTo>
                  <a:lnTo>
                    <a:pt x="615" y="1685"/>
                  </a:lnTo>
                  <a:lnTo>
                    <a:pt x="609" y="1699"/>
                  </a:lnTo>
                  <a:lnTo>
                    <a:pt x="603" y="1713"/>
                  </a:lnTo>
                  <a:lnTo>
                    <a:pt x="593" y="1723"/>
                  </a:lnTo>
                  <a:lnTo>
                    <a:pt x="585" y="1733"/>
                  </a:lnTo>
                  <a:lnTo>
                    <a:pt x="576" y="1738"/>
                  </a:lnTo>
                  <a:lnTo>
                    <a:pt x="565" y="1747"/>
                  </a:lnTo>
                  <a:lnTo>
                    <a:pt x="554" y="1750"/>
                  </a:lnTo>
                  <a:lnTo>
                    <a:pt x="543" y="1752"/>
                  </a:lnTo>
                  <a:lnTo>
                    <a:pt x="535" y="1753"/>
                  </a:lnTo>
                  <a:lnTo>
                    <a:pt x="526" y="1755"/>
                  </a:lnTo>
                  <a:lnTo>
                    <a:pt x="516" y="1755"/>
                  </a:lnTo>
                  <a:lnTo>
                    <a:pt x="503" y="1753"/>
                  </a:lnTo>
                  <a:lnTo>
                    <a:pt x="489" y="1750"/>
                  </a:lnTo>
                  <a:lnTo>
                    <a:pt x="477" y="1743"/>
                  </a:lnTo>
                  <a:lnTo>
                    <a:pt x="467" y="1738"/>
                  </a:lnTo>
                  <a:lnTo>
                    <a:pt x="460" y="1731"/>
                  </a:lnTo>
                  <a:lnTo>
                    <a:pt x="452" y="1725"/>
                  </a:lnTo>
                  <a:lnTo>
                    <a:pt x="444" y="1714"/>
                  </a:lnTo>
                  <a:lnTo>
                    <a:pt x="438" y="1704"/>
                  </a:lnTo>
                  <a:lnTo>
                    <a:pt x="434" y="1698"/>
                  </a:lnTo>
                  <a:lnTo>
                    <a:pt x="432" y="1687"/>
                  </a:lnTo>
                  <a:lnTo>
                    <a:pt x="428" y="1678"/>
                  </a:lnTo>
                  <a:lnTo>
                    <a:pt x="427" y="1668"/>
                  </a:lnTo>
                  <a:lnTo>
                    <a:pt x="427" y="840"/>
                  </a:lnTo>
                  <a:lnTo>
                    <a:pt x="380" y="840"/>
                  </a:lnTo>
                  <a:lnTo>
                    <a:pt x="378" y="1663"/>
                  </a:lnTo>
                  <a:lnTo>
                    <a:pt x="377" y="1676"/>
                  </a:lnTo>
                  <a:lnTo>
                    <a:pt x="375" y="1686"/>
                  </a:lnTo>
                  <a:lnTo>
                    <a:pt x="368" y="1700"/>
                  </a:lnTo>
                  <a:lnTo>
                    <a:pt x="363" y="1711"/>
                  </a:lnTo>
                  <a:lnTo>
                    <a:pt x="354" y="1724"/>
                  </a:lnTo>
                  <a:lnTo>
                    <a:pt x="344" y="1734"/>
                  </a:lnTo>
                  <a:lnTo>
                    <a:pt x="333" y="1742"/>
                  </a:lnTo>
                  <a:lnTo>
                    <a:pt x="320" y="1748"/>
                  </a:lnTo>
                  <a:lnTo>
                    <a:pt x="305" y="1753"/>
                  </a:lnTo>
                  <a:lnTo>
                    <a:pt x="291" y="1755"/>
                  </a:lnTo>
                  <a:lnTo>
                    <a:pt x="277" y="1755"/>
                  </a:lnTo>
                  <a:lnTo>
                    <a:pt x="265" y="1753"/>
                  </a:lnTo>
                  <a:lnTo>
                    <a:pt x="255" y="1751"/>
                  </a:lnTo>
                  <a:lnTo>
                    <a:pt x="245" y="1747"/>
                  </a:lnTo>
                  <a:lnTo>
                    <a:pt x="235" y="1742"/>
                  </a:lnTo>
                  <a:lnTo>
                    <a:pt x="225" y="1736"/>
                  </a:lnTo>
                  <a:lnTo>
                    <a:pt x="215" y="1725"/>
                  </a:lnTo>
                  <a:lnTo>
                    <a:pt x="210" y="1718"/>
                  </a:lnTo>
                  <a:lnTo>
                    <a:pt x="202" y="1709"/>
                  </a:lnTo>
                  <a:lnTo>
                    <a:pt x="196" y="1699"/>
                  </a:lnTo>
                  <a:lnTo>
                    <a:pt x="194" y="1689"/>
                  </a:lnTo>
                  <a:lnTo>
                    <a:pt x="192" y="1681"/>
                  </a:lnTo>
                  <a:lnTo>
                    <a:pt x="188" y="1664"/>
                  </a:lnTo>
                  <a:lnTo>
                    <a:pt x="189" y="297"/>
                  </a:lnTo>
                  <a:lnTo>
                    <a:pt x="142" y="297"/>
                  </a:lnTo>
                  <a:lnTo>
                    <a:pt x="142" y="796"/>
                  </a:lnTo>
                  <a:lnTo>
                    <a:pt x="140" y="805"/>
                  </a:lnTo>
                  <a:lnTo>
                    <a:pt x="137" y="815"/>
                  </a:lnTo>
                  <a:lnTo>
                    <a:pt x="133" y="823"/>
                  </a:lnTo>
                  <a:lnTo>
                    <a:pt x="128" y="832"/>
                  </a:lnTo>
                  <a:lnTo>
                    <a:pt x="127" y="834"/>
                  </a:lnTo>
                  <a:lnTo>
                    <a:pt x="122" y="839"/>
                  </a:lnTo>
                  <a:lnTo>
                    <a:pt x="117" y="844"/>
                  </a:lnTo>
                  <a:lnTo>
                    <a:pt x="112" y="848"/>
                  </a:lnTo>
                  <a:lnTo>
                    <a:pt x="105" y="854"/>
                  </a:lnTo>
                  <a:lnTo>
                    <a:pt x="100" y="856"/>
                  </a:lnTo>
                  <a:lnTo>
                    <a:pt x="93" y="860"/>
                  </a:lnTo>
                  <a:lnTo>
                    <a:pt x="86" y="861"/>
                  </a:lnTo>
                  <a:lnTo>
                    <a:pt x="81" y="861"/>
                  </a:lnTo>
                  <a:lnTo>
                    <a:pt x="76" y="861"/>
                  </a:lnTo>
                  <a:lnTo>
                    <a:pt x="62" y="861"/>
                  </a:lnTo>
                  <a:lnTo>
                    <a:pt x="57" y="861"/>
                  </a:lnTo>
                  <a:lnTo>
                    <a:pt x="51" y="860"/>
                  </a:lnTo>
                  <a:lnTo>
                    <a:pt x="42" y="857"/>
                  </a:lnTo>
                  <a:lnTo>
                    <a:pt x="38" y="854"/>
                  </a:lnTo>
                  <a:lnTo>
                    <a:pt x="32" y="851"/>
                  </a:lnTo>
                  <a:lnTo>
                    <a:pt x="25" y="847"/>
                  </a:lnTo>
                  <a:lnTo>
                    <a:pt x="22" y="843"/>
                  </a:lnTo>
                  <a:lnTo>
                    <a:pt x="17" y="835"/>
                  </a:lnTo>
                  <a:lnTo>
                    <a:pt x="11" y="832"/>
                  </a:lnTo>
                  <a:lnTo>
                    <a:pt x="8" y="825"/>
                  </a:lnTo>
                  <a:lnTo>
                    <a:pt x="6" y="821"/>
                  </a:lnTo>
                  <a:lnTo>
                    <a:pt x="3" y="813"/>
                  </a:lnTo>
                  <a:lnTo>
                    <a:pt x="1" y="806"/>
                  </a:lnTo>
                  <a:lnTo>
                    <a:pt x="0" y="799"/>
                  </a:lnTo>
                  <a:lnTo>
                    <a:pt x="0" y="143"/>
                  </a:lnTo>
                  <a:lnTo>
                    <a:pt x="1" y="122"/>
                  </a:lnTo>
                  <a:lnTo>
                    <a:pt x="6" y="104"/>
                  </a:lnTo>
                  <a:lnTo>
                    <a:pt x="17" y="88"/>
                  </a:lnTo>
                  <a:lnTo>
                    <a:pt x="25" y="75"/>
                  </a:lnTo>
                  <a:lnTo>
                    <a:pt x="37" y="65"/>
                  </a:lnTo>
                  <a:lnTo>
                    <a:pt x="47" y="53"/>
                  </a:lnTo>
                  <a:lnTo>
                    <a:pt x="65" y="41"/>
                  </a:lnTo>
                  <a:lnTo>
                    <a:pt x="84" y="29"/>
                  </a:lnTo>
                  <a:lnTo>
                    <a:pt x="99" y="22"/>
                  </a:lnTo>
                  <a:lnTo>
                    <a:pt x="112" y="16"/>
                  </a:lnTo>
                  <a:lnTo>
                    <a:pt x="133" y="9"/>
                  </a:lnTo>
                  <a:lnTo>
                    <a:pt x="154" y="5"/>
                  </a:lnTo>
                  <a:lnTo>
                    <a:pt x="173" y="3"/>
                  </a:lnTo>
                  <a:lnTo>
                    <a:pt x="193" y="0"/>
                  </a:lnTo>
                  <a:close/>
                </a:path>
              </a:pathLst>
            </a:cu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SG"/>
            </a:p>
          </p:txBody>
        </p:sp>
        <p:sp>
          <p:nvSpPr>
            <p:cNvPr id="63512" name="Oval 116"/>
            <p:cNvSpPr>
              <a:spLocks noChangeArrowheads="1"/>
            </p:cNvSpPr>
            <p:nvPr/>
          </p:nvSpPr>
          <p:spPr bwMode="auto">
            <a:xfrm>
              <a:off x="3803" y="2588"/>
              <a:ext cx="167" cy="172"/>
            </a:xfrm>
            <a:prstGeom prst="ellipse">
              <a:avLst/>
            </a:prstGeom>
            <a:gradFill rotWithShape="0">
              <a:gsLst>
                <a:gs pos="0">
                  <a:srgbClr val="767600"/>
                </a:gs>
                <a:gs pos="50000">
                  <a:srgbClr val="FFFF00"/>
                </a:gs>
                <a:gs pos="100000">
                  <a:srgbClr val="767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SG"/>
            </a:p>
          </p:txBody>
        </p:sp>
      </p:grpSp>
      <p:sp>
        <p:nvSpPr>
          <p:cNvPr id="63508" name="Text Box 120"/>
          <p:cNvSpPr txBox="1">
            <a:spLocks noChangeArrowheads="1"/>
          </p:cNvSpPr>
          <p:nvPr/>
        </p:nvSpPr>
        <p:spPr bwMode="auto">
          <a:xfrm>
            <a:off x="8404920" y="3161928"/>
            <a:ext cx="685800" cy="304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400"/>
              <a:t>2240</a:t>
            </a:r>
          </a:p>
        </p:txBody>
      </p:sp>
      <p:sp>
        <p:nvSpPr>
          <p:cNvPr id="120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smtClean="0">
                <a:solidFill>
                  <a:schemeClr val="accent1"/>
                </a:solidFill>
                <a:latin typeface="+mj-lt"/>
              </a:rPr>
              <a:t>             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Pictogram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244" y="4206650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Oval 120"/>
          <p:cNvSpPr/>
          <p:nvPr/>
        </p:nvSpPr>
        <p:spPr>
          <a:xfrm>
            <a:off x="8343957" y="3991419"/>
            <a:ext cx="5593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11</a:t>
            </a:r>
            <a:endParaRPr lang="en-SG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72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 Box 4"/>
          <p:cNvSpPr txBox="1">
            <a:spLocks noChangeArrowheads="1"/>
          </p:cNvSpPr>
          <p:nvPr/>
        </p:nvSpPr>
        <p:spPr bwMode="auto">
          <a:xfrm>
            <a:off x="350838" y="400050"/>
            <a:ext cx="8469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441325" indent="-441325">
              <a:lnSpc>
                <a:spcPct val="80000"/>
              </a:lnSpc>
              <a:defRPr/>
            </a:pP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smtClean="0">
                <a:solidFill>
                  <a:schemeClr val="accent1"/>
                </a:solidFill>
                <a:latin typeface="+mj-lt"/>
              </a:rPr>
              <a:t>             </a:t>
            </a: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Scatter &amp; Bubble Plot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2" name="Picture 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071433"/>
            <a:ext cx="4269336" cy="2792908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821" y="4149080"/>
            <a:ext cx="3713555" cy="2016224"/>
          </a:xfrm>
          <a:prstGeom prst="rect">
            <a:avLst/>
          </a:prstGeom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534" y="5589240"/>
            <a:ext cx="777626" cy="777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7" name="Oval 126"/>
          <p:cNvSpPr/>
          <p:nvPr/>
        </p:nvSpPr>
        <p:spPr>
          <a:xfrm>
            <a:off x="8139247" y="5374009"/>
            <a:ext cx="559356" cy="468052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12</a:t>
            </a:r>
            <a:endParaRPr lang="en-SG" sz="1400" dirty="0">
              <a:solidFill>
                <a:schemeClr val="bg1"/>
              </a:solidFill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6666025" y="1071433"/>
            <a:ext cx="2032578" cy="1199127"/>
          </a:xfrm>
          <a:prstGeom prst="wedgeRoundRectCallout">
            <a:avLst>
              <a:gd name="adj1" fmla="val -77718"/>
              <a:gd name="adj2" fmla="val -603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Showing relation based on 2 dimensions</a:t>
            </a:r>
            <a:endParaRPr lang="en-SG" dirty="0"/>
          </a:p>
        </p:txBody>
      </p:sp>
      <p:sp>
        <p:nvSpPr>
          <p:cNvPr id="128" name="Rounded Rectangular Callout 127"/>
          <p:cNvSpPr/>
          <p:nvPr/>
        </p:nvSpPr>
        <p:spPr>
          <a:xfrm>
            <a:off x="6787572" y="2949953"/>
            <a:ext cx="2032578" cy="1199127"/>
          </a:xfrm>
          <a:prstGeom prst="wedgeRoundRectCallout">
            <a:avLst>
              <a:gd name="adj1" fmla="val -77718"/>
              <a:gd name="adj2" fmla="val -603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Showing relation based on 2 dimensions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025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 </a:t>
            </a:r>
            <a:r>
              <a:rPr lang="en-US" dirty="0" smtClean="0">
                <a:solidFill>
                  <a:srgbClr val="7030A0"/>
                </a:solidFill>
                <a:effectLst/>
              </a:rPr>
              <a:t>(http</a:t>
            </a:r>
            <a:r>
              <a:rPr lang="en-US" dirty="0">
                <a:solidFill>
                  <a:srgbClr val="7030A0"/>
                </a:solidFill>
                <a:effectLst/>
              </a:rPr>
              <a:t>://infogr.am/beta</a:t>
            </a:r>
            <a:r>
              <a:rPr lang="en-US" dirty="0" smtClean="0">
                <a:solidFill>
                  <a:srgbClr val="7030A0"/>
                </a:solidFill>
                <a:effectLst/>
              </a:rPr>
              <a:t>/) </a:t>
            </a:r>
            <a:endParaRPr lang="en-SG" dirty="0">
              <a:solidFill>
                <a:srgbClr val="7030A0"/>
              </a:solidFill>
              <a:effectLst/>
            </a:endParaRPr>
          </a:p>
        </p:txBody>
      </p:sp>
      <p:pic>
        <p:nvPicPr>
          <p:cNvPr id="21511" name="Picture 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7620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39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Infographic</a:t>
            </a:r>
            <a:endParaRPr lang="en-SG" dirty="0"/>
          </a:p>
        </p:txBody>
      </p:sp>
      <p:pic>
        <p:nvPicPr>
          <p:cNvPr id="22531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20" y="1184250"/>
            <a:ext cx="7485260" cy="4693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94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Short Survey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371600"/>
            <a:ext cx="7160840" cy="4800600"/>
          </a:xfrm>
        </p:spPr>
        <p:txBody>
          <a:bodyPr/>
          <a:lstStyle/>
          <a:p>
            <a:pPr marL="0" indent="0">
              <a:buNone/>
            </a:pPr>
            <a:r>
              <a:rPr lang="en-SG" dirty="0">
                <a:hlinkClick r:id="rId2"/>
              </a:rPr>
              <a:t>https://</a:t>
            </a:r>
            <a:r>
              <a:rPr lang="en-SG" dirty="0" smtClean="0">
                <a:hlinkClick r:id="rId2"/>
              </a:rPr>
              <a:t>docs.google.com/forms/d/1kXw0_RvLI-A5S-O6oTHC4svOsCtTtgU_DNz63mrgBqw/viewform?usp=sharing&amp;edit_requested=true</a:t>
            </a:r>
            <a:endParaRPr lang="en-SG" dirty="0" smtClean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7648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4095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 bwMode="auto">
          <a:xfrm>
            <a:off x="611560" y="1066800"/>
            <a:ext cx="4608512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3399"/>
                </a:solidFill>
                <a:latin typeface="Arial" charset="0"/>
              </a:defRPr>
            </a:lvl9pPr>
          </a:lstStyle>
          <a:p>
            <a:pPr lvl="1"/>
            <a:r>
              <a:rPr lang="en-US" sz="4400" dirty="0" smtClean="0">
                <a:solidFill>
                  <a:schemeClr val="bg1"/>
                </a:solidFill>
              </a:rPr>
              <a:t>Thanks!</a:t>
            </a:r>
            <a:endParaRPr lang="en-SG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1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</a:t>
            </a:r>
            <a:r>
              <a:rPr lang="en-US" dirty="0" smtClean="0"/>
              <a:t>Infographic</a:t>
            </a:r>
            <a:endParaRPr lang="en-SG" dirty="0"/>
          </a:p>
        </p:txBody>
      </p:sp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6192688" cy="48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42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Infographic</a:t>
            </a:r>
            <a:endParaRPr lang="en-SG" dirty="0"/>
          </a:p>
        </p:txBody>
      </p:sp>
      <p:pic>
        <p:nvPicPr>
          <p:cNvPr id="3481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7070663" cy="495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40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376565" y="350299"/>
            <a:ext cx="371287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0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What is Statistics ?</a:t>
            </a:r>
            <a:endParaRPr lang="en-US" sz="3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1547664" y="1268413"/>
            <a:ext cx="5921152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5000"/>
              </a:lnSpc>
              <a:defRPr/>
            </a:pP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Statistics is the study of the</a:t>
            </a:r>
          </a:p>
          <a:p>
            <a:pPr>
              <a:lnSpc>
                <a:spcPct val="125000"/>
              </a:lnSpc>
              <a:buSzPct val="50000"/>
              <a:buFont typeface="Wingdings" pitchFamily="2" charset="2"/>
              <a:buChar char="u"/>
              <a:defRPr/>
            </a:pP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3000" b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ollection</a:t>
            </a:r>
          </a:p>
          <a:p>
            <a:pPr>
              <a:lnSpc>
                <a:spcPct val="125000"/>
              </a:lnSpc>
              <a:buSzPct val="50000"/>
              <a:buFont typeface="Wingdings" pitchFamily="2" charset="2"/>
              <a:buChar char="u"/>
              <a:defRPr/>
            </a:pP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3000" b="1" dirty="0" smtClean="0">
                <a:solidFill>
                  <a:srgbClr val="7030A0"/>
                </a:solidFill>
                <a:latin typeface="+mn-lt"/>
              </a:rPr>
              <a:t>O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rganization</a:t>
            </a:r>
          </a:p>
          <a:p>
            <a:pPr>
              <a:lnSpc>
                <a:spcPct val="125000"/>
              </a:lnSpc>
              <a:buSzPct val="50000"/>
              <a:buFont typeface="Wingdings" pitchFamily="2" charset="2"/>
              <a:buChar char="u"/>
              <a:defRPr/>
            </a:pP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3000" b="1" dirty="0" smtClean="0">
                <a:solidFill>
                  <a:srgbClr val="92D050"/>
                </a:solidFill>
                <a:latin typeface="+mn-lt"/>
              </a:rPr>
              <a:t>A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nalysis</a:t>
            </a:r>
          </a:p>
          <a:p>
            <a:pPr>
              <a:lnSpc>
                <a:spcPct val="125000"/>
              </a:lnSpc>
              <a:buSzPct val="50000"/>
              <a:buFont typeface="Wingdings" pitchFamily="2" charset="2"/>
              <a:buChar char="u"/>
              <a:defRPr/>
            </a:pP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en-US" sz="3000" b="1" dirty="0" smtClean="0">
                <a:solidFill>
                  <a:srgbClr val="00B0F0"/>
                </a:solidFill>
                <a:latin typeface="+mn-lt"/>
              </a:rPr>
              <a:t>I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nterpretation of data</a:t>
            </a:r>
            <a:endParaRPr lang="en-US" sz="400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AutoShape 22" descr="data:image/jpeg;base64,/9j/4AAQSkZJRgABAQAAAQABAAD/2wCEAAkGBxQSEhAUEBIUFRQUFBUUFRAVFRAXFBYPFBQWFhQUFhQYHCggGBolGxQUITEhJSkrLi4uFx8zODMsNygtLisBCgoKDg0OGxAQGCwkHyQsLC0rNywsLCw3LCwsLC0sLSwtLC8sKyssLiwsLCwsLCwsLCwsLC8sLSwsLCwsLCwsLP/AABEIANUA7QMBIgACEQEDEQH/xAAbAAEAAgMBAQAAAAAAAAAAAAAABQYBAwQCB//EAEUQAAEDAQMHBgoJBAIDAQAAAAEAAgMRBBIhBQYxQVFhcRMigZGhsSMyM0JScnOywfAHFBYkNFNiwtGCg5LhQ9JEk6Jj/8QAGgEBAAIDAQAAAAAAAAAAAAAAAAIDAQQFBv/EAC8RAAIBAgUCBQMDBQAAAAAAAAABAgMRBBIhMTIFcRMzQYGxFCJRIzSRQmHB4fH/2gAMAwEAAhEDEQA/APuKIiAIiIAiIgCIiAIiIAiIgCIiAIiIAiIgCIiAIiIAiLCAyi8veACTgBrOhRlmzis8k3IRytdJQuoK0oKVF7QTjoqsqLeqRhtLclUWAVlYMhERAEREAREQBERAEREAREQBERAEREAREQBERAEREAWKrJVUz/tlphga+zXroJ5UsALmtpg4awNOhTpwzyUb2uRnLLG5PZRynFAKzSNZsBIqeA0lUvLX0ksZzbOypODXSaz+mMGp7FQbTYrZK0yuaY2H/nmJBcToDQ7nuJ3DpUMAI3BkZ5Sd+DpXY3G6zwGxdangaUdW83waM8RN6LQtOVctzT1M8jnD0NDP8Rh3qf8AoyyCZJDa5RzWEtiG1+hzuABI4k7FVcjZLdap47PGTTS+TYweM879m8r7lYrI2JjI4xdawBrRuCxjqypw8KGhjC03J55G8LKwsrjnRCIiAIiIAiIgCIiAIiIAiIgCIiAIiIAiIgCwq5ntl8WWA3XUkfg0+iNb+jvIVf8Ao9zrlkmkstrffddvQyEAOc0eM1xGk0INdxV6w83T8T0KvFjnyH0RYRCqC0VUNnFnBFZGVebzyDdiFKnedjd6j87M7mWUFkdHS7PNZXW6mvcvneTcm2nKcziCbtRylofoG6ms7GjsW5Rwytnq6L5NarXs8kNznyllC1ZSnuRAvkNQAMGRs46Gt/UVw2rJsdkc5kb+Uk8V8o0Ok84Rj0QcNpPUvsdizZZZrNJDZCI5HtoZ3Cry70ndtNlVU80sy5Ray+1sAZCQWCoLZH6WuB2DTjrW3DFws3slsiiVCWifruWPMDN76rBekHhpqOfta3zWdFcd5KtKALK5U5ucnJm9GKirIIiKJIIiIAiIgCIiAIiIAiIgCIiAIiIAiIgC02qdsbXPeaNaC4nYAtq+cfSfnFQfV43aKGTe6lWs6KgnoVtGn4krfyV1aihG5UM5rdLlG1BkYqXuDGN2NxoDuAq4rrzoyRJk2ezyROLjEGPY86XXQBI00316HK1/RZm5ybDapR4SUUjB0thNOdxd3U2qdz6yR9YszqCr46vaNZFOc3pHcFvRxSVRQ/p2NTwXkz+u5MZKygy0QxTRnmyMDxuqNB2EYjoVLzzz7bEHR2ZwriHTDUdke079AVEs+XprNZTZRJVjnlwaK3rrqcyuptccNtFMZpZtwEtnynNFqLLKXt6DIB0c3rWtVVLDSedpv0/2Ynicyyp2/Leh4zTzTlt7hNPeZZ61rjfl23a6jrd1L67YLFHCxscTAxjRg0Cg/wBlRLs7LGwACUUGADWupQahQLOT87rJK+42UNfqa8FhPCulak8bCrKzmn7llCpQi8sZpvuTqAI0rKybgREQBERAEREAREQBERAEREAREQBERAEREAUZl7LTLJHyklTjQMbS847qnZU9CkJXhoJcaAAkk6ABpK+LZ35bkt1qYyCp5wZEzidJ4kVO4K/D0lOV5cVuU1qmRabsv0ufUD7NLLCTeabgjeKOEhFQSK+LTGo2L5/mrkh2UbWTJUxMN+Vx86pqG12uINd1Vry3m3aYZOSbA9xeQOUYx5jcXUAF6lBjpqvrGamQm2OzsiGLvGkf6Uh0ngNA3AK6tKnSTjSd7lEFOrK81sTDGgAACgGAA2BZISqXhtWjdG6Vq0Zo2SIyzxwgSXH0NSWgkGrmtOAO8L5k1faMpuHIzUPmP90r4u34LhdZd5Q9zzHXopShb+/+DKh8o+OeA7lLlRGUPKO6O5cuhyOPhuR9rzDcTYLLUk8zScdZU+oDMP8AAWT1PiVPr11Lgux7uj5ceyCIisLAiIgCIiAIiIAiIgCIiAIiIAiIUAWFWM985HWRjBCGulcahrqkXADXAEGp0DpUTkr6QQ+yzyShjZoyAIwSA68Oa4A40FDXhvV6w1SUM6WhU68FKzZ4+k3OS4z6vGec4AyH9J0M6dJ3U2rX9F+bd1v1uYc+QeCB0tjNav3F2rdxVYzVyQ/KVrc+WpiYb8rsec4moZxccdwHBfX7Za2wtbzTTQAKClAoYrEU6FPV2it2V0oOpLO/Y7KJRQ5y+30Hdijco56shcA6F5qK1Bb3FcqPVcJJ5Yz+TbcXFXZE2y0vvyeEfg9wpffSl471yukJ0uJ6SsyS3yXDQ4l1Dpo41HevC8VUqScnq9znt6lRyhbZGTvDJHtBkIIa94BBOIIBxXSonK7/ALy72v7lLFdSpfJG/wCDzHUk869zCiMoeUd0dylyojKHju6O5KHI1cNyPteYf4Cyez+JU+oHMX8BZPZjvKnl6+lwXZHu6Plx7IIiKZYEREAREQBFVPtY/wDKHWVg51v/ACh1lZsC2Iqn9q3/AJTesrH2rk/Lb1lLAtqKo/aqT8tvan2qk/Lb2pYFuRVD7Uy/lt7Vg50y+gztSwLgvMjwAScAMSdyqP2pl9BnaoXO3O+QWd7CGi+KVFa01gcdHWpU4OcspGcssblUzgt8mUMoxthxrI1jNgYCcSNgbVx4lc1vyJOJjZooXl7pLpfdfc04G/Sl2mOlSP0dtdE99quhziDGwurrIL3Dqp1q5WjLszjUOLMPFbo44pj+q/S0np9ui0KqGD8Vq+5ZM2MiMsVnZCzEjF76YvlPjOPV1ALznJ4rPWPcVVn5XnofCu0bVGZu5XmnfI2aVzw1oIDqYGuleVx3VaeJws4xi1/06KwzptMnSqtnc6jm+r8SrQqlns6hb6nxXnMCr1kRr8CVsx5jPVb7oWwrVZPEj9RvuhbSkt2cg+fZbd96Ptv3KbKgst/ij7b9ynSu1V4Q7HnOqco+5hRNv8d3R3KWUTb/ACjujuCjQ5Gjh+R9tzG/AWT2Y+KnV87zazhkjstnY1rSGsABNVKfamX0Gdq9fSX2Lse8o+XHsi4Iqf8AaqX0GdqfaqX0GdqssWFwRVD7VS/lt7U+1cn5be1LAt6Ko/auT8tvWVludb/y29ZSwIoxIIV38inIrIOHkk5Jd/JIYkBwcinIrv5JORQHBySpGX8qE2kRsF4VDAAcbxNBTpKveVpxDDI8+a3D1jo+dyoOYliNotb5nVLYqu/rfVrB0C8egLcwz8OLqfwUVlnagS3LzWcgSNq3VXFp9VyrWX7W612mOGPS4hoGmnHgKlfV5LOHAhwBGsECnaqPl2wRwTnkWBnNDqtwNXVqb2nFa2N6lGnSz5Pu20NjBdPlWqeHm031LJY7E2JjI24Na0NHR8V4tDaFUi3SG441xArU449KmM0Ji6z1JJN92J2YLynU8b9Rh7Zbar1Oz9B9PK+a/sTMmg8CojMw+Fn9RvvKWfoPA9yhsyT4af2bfeXCgv0KhXWLiqdn3pb6nxVxVNz80t9T4lVdP89GlW4ExY/Jxeoz3QttVpsZ8HH6jPdC3LE+TOOfPMtn72fbfvU8VAZa/Fn237lPldqtwh2POdV5R9woe3+O7o7lLqIt/lHdHcFChyNLDcmXrIMf3eD1Au7k1rzei+62f2YXfya9hS4Lse6o+XHsjk5NY5NdvJryY1YWnJyacmuvk1gsCA5OTXpsa6eSXpsaAkzHxS4Pmi6jGdyXB8hAcvJIIjsXVcalzYgOURrNz5ouq6dvcvLjQEk4AVJxGA0ogfO/pOyhdayFp0853SCB2V61CW0zWCx2LkpDG60crLJdu1Pk+TBqMKNP/wBFZew5Ryk1vmukqRshYau7BRTP0wNoLFQUHhsN1IqK3qL8OhkRudCjGpjYuSunffsyh2zLNoeDfnldroXvp2FSGb87nwguJJvOFSSTTiVATeK7gVM5reQ/rcvMYlt0Xf8AJ7XFQjCcVFJafg78oeTfwUtmT+G/uP8AgonKB8G/gpTMg/dv7j/guXiP2z7o5GM3RPyaDwPcoTMjy8/s2+8pqQ4HgVCZkeXn9mPeWlDyKnY5VYuapufulvqfFXIqmZ+6W+p8VR0/z0aVbiTNi8nH6jPdC3LTYvJReoz3QtyxPkzkHzvLX4s+2/cp8qAy1+L/AL37lPrtVuEOx53qvKPv8mFEW7x3fOoKXURbvHd86lCjuaOH5H0zNto+qWb2bVIXdy5c14/ulmw/4mqScAF7ClwXY93R8uPZHPcQ0W4tJ2jvWAym1WFhpuV3dSCLYtxC1uONBQnu4oDW8U/hYbFtW9sVOO3+F6DEBLBw9Er0Hbwvd07O1Z5Kuk9n8oDxc3ryYhrWzkRv6yO5OTpoJHGhQGu4NVfniq5n7lLkLK8A86TmDRW7pdo6ulWW+dVDwqvl/wBJwtU0zWw2eVzWNoCAKVOJNa8OpX4dLPeWyKqzeWy9Tt+irJRDZrSRi48kw4eKCC8jiaDoXN9Mg5tirtm7o1ZMg2zkLPDC2zz8xgBN2MVccXHF2sklVH6V7UZG2SsUjKGXF93GoZooTsWrj5OcZSOv0KOXF013+GfOpvFdwUxmt5D+t3wUPN4ruBUvmsfA/wBbvgvP4jyX3R7DG+ZHsSGUPJv9VSmY5+7H2j/govKB8G/1VI5jfhz7R/wXOr/tn3Rx8ZuixP0Hh8FBZkHw8/sx7ynHHTwUDmSfvE3sx7wWjT8ip2OVWLqqdn7pZ6p71cVTM/jiz1D3qjp6/XRpVuJNWLyUXs2e6FuK0WE+Di9mz3QtpWJ8mcg+fZZ/F/3v3qeKr+WT97/vfvVgK7NfhDsed6ryj7/IURbfHd86gpZRFu8d3zqChQ3NHD8j6pmwPull1Dkm4qVDANHXWpUfmu4fU7L7JmrcpOo2jsXsKfBdj3dHy49kebvzgl0r0WhaQL+iobtxqeGwb1MsMOcTUNpvdqG4bSjY6altEdMBhTVgl0/IWQaru5AOPattCnQgJLlDsvb2/wC8O1OW2i7vdo7MO1byiwDUMfO6qLFwbOtJGNGmgO7A9mK8XXeaT/Xo/wCyXJI9uXBlEAC84gDWSQB1lYtVlnc4+Gus1CNrL4wx5z9Jrjo6F4tOT4X3TIxr3tADXytBcKaxeFK7wsKVjKSOOHLUbm0iD5yPymFzemU0jH+SgM8cgyW1kODYCxzyGk37wcGjEtoGnDQKq4WYY01di4sqQ2hzqMMMbNUhvySHDGjOa1p6XKqr9yaZt4Wt4NRTjuj5DlDMi1ta66xrxQ4tcB13qLGSskzWeO7KylSXAt5zaH9YwrgvqQyCx2MzpJzsldeZ/wCloEY43elb7RbILOwco9kbdAFWgbLrR8BtXPrUFKGVHWn1WpOSlO2h8otx8G/1VIZiu+7n2ru4K4WqAWoER2Fhaf8AmtDRG0jcynKO6WgHau/J+a0bY2jmsdr5FgZGTujNe9c7EYOSoOCetyitjY1WtLEI5V/Mg/eJ/Zj3wr3Nm4/zHtduIIPZVVfNjIL4p7QeUilcGhj4oTfdGSai91LnRwtWNGomvQ1KtSLtZliqqbn95nqHvVzdhg7A7CCO9Uj6RpA25j5h71pdPi/qErGrV4k5YfJRezZ7oW9c2Tj4KL2bPcC6SoVOTOO9z53ln8Z/e/erCVXMsn75/f8A3qxLs1+EOx5/qvKPv8hRGUPHd86gphQuUjznfOoKFDkaOG5F6zbzjc2CCPki8tYALpIJaBhhQ4qUkzlujn2aRvH/AGFRbDLdjjIJBujQSCd2C3NBOLie+nWvWU39qPcUn9i7ItgzmjcauieG6mgsx3u/hdIzoh9CUf4/9lTgTuWQfkKy5Zcuf2mi/wD06Wt/lehnNDtd0t/2qfHbHt0Pe3pcpGw5eLa8oBLUUAdcFN9btSs3BYRnLDtd1FbGZwwHznf4OVVynlHli2kbIwNTQMSdZNMVy2fKD2VEd3VUlrSa6hUj5qsg+u3nHQAOOJ6gnJ10kndoHYsxyhwq0g8F7WGSPDWgaABwWaIsOdQVJoNpUTJlYIWvlq+KCd+gdZ0rFxx0mm5uHbpUTNzhtETGu9E7qg9Q0rNoDzS6cP1gV6h8V0TQgYgU7+tay7ALEtjMHqcJYfPaXcPF/wAcPisQQxX+UDGCWgbyha0SXRoFSK0XaUDQRiAeKoa0LXLUFaLVLI2MmGISvrQNc8Mbxc8g4cAStps41VbwJA6tCMY4A0cDxFO0fwqnAhKREnIkk9fr05e0/wDiwXooOD3A8pLvqQD6KlrBAyFoZGxscbRgxga1gG4DALx9aJGDCf1DFvGoFT0BZst1xqXBx2aAODf5UJQbRByNtotgDXOJa1gFXSyENjAGk1dpCp8z2Wt4dY7KyYaDbp2XLMG6+RFL039NB+pWK35vQzytktF+UNAu2d7q2drga3+R0OdvdWmpSEo0UwoNG5RjTjHVLUg5EO7NxlBde5ppooC2u4aQOlcc2QZR4rmOHS0/EKzalA5wZyx2ZzYmh01pf5OyRYyOO12qNv6nLTl06nUfE1nFP0Pm2VczrU60GUtaGNkLwL1XEB1dAGnct5FNOB2Go7CrfY8gSzSMnyk8Oe03o7HGT9XhOq9j4aQekcNisctna7x2tdxAPera+DUkknsjlY/BeM1Z7Hy5V7K8lHkazq6Avq9syFBIS2OMNPnPbVrW9AwJXF9hrNeLiZHE6y4dQwVeHwMozu9jUw3TZwneT0KVk5tGMrpugf6XaCrzDmhZgBzHaPTcO5bhmvZxoaelzj8V3IaI9DC6VihLK+gDIUI/4Yz/AJfElbG5MhH/AI7BvuNd/tTLUfO1lfR2WaEaI4x/QwHtC3tgbqa3oa1SB8we2gJoe1bbHZnUrdfU4mgP8L6HO289jABTxnYahoC7gsokdEtmaTWlD6QwK1cs9po0iTdTnDi4YLo5D0iXbtDeof7W1opo7FAkcf1upo7we5wxPA6F0NiGnSdpNVsc0HAgEb8VzOsdMY3Fm4Yt/wASgOkrFVy8rI3x2Xh6TP8AqtkVpa7QRXZoPUVgGyQVC4yF2rleMUsLnhzVlqw60g4MF47tA4nQtboS7yhr+gYNHHaoOOhPNcw+0VqGC8dvmji7+F6hhqOeb27zerX0rZTCgWY1W0YZ7Wq4DW8AeNFsXmNRykGeeRA8Uub01HUVz21spa4McypFA4t0b6aCaVXbVa5VhRIlajsE0JLYr/JFodV0rg505JvumkuuIYObRsdAMcNFNGTLZaKAiJr5y7k3OdCWudGx5BklnBDWtLaFrW3zS7pJNLaFptDWAVeBhr19al7ETEmlcrnmWoZgzQX6zuatDYDJXFzWamk1J3mp0LsF9uFGkfpq3DgcO1ZylUonuOINAAFAFhwXn6yB4wLeIw6xgvTXg6CDwWUjGU6GDALNFlmgIrUi1I8kLFF7XlSJGHCulaZImgEkUoCcKjRwW9cOUHVLYxpcan1VJGTzYYjQvqQXbcebqXVV36T1hemigoNGjoXoLJkkqIiKJIIiLAFFonszX+M0cRgetZRAcdovQirXkj0XY9q8QDlgS84A+IMB06yiIROxrAAABQbNS1uCyiw9jK3PJCywLKKBJgrywYoiiYZ7IWuREWERZhxoFw2VvKkvfjQ4M1DeiLJE63DFZIRFkgxRaJbM06sdowPWERZQRtbCQOa88HAO/wBrVBbCTQgcR/CIrCZ2UWCERAYoo+xC8+R50+KNw+QiKRk7aIAiLKM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6662"/>
            <a:ext cx="2880320" cy="2588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4531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95400" y="303140"/>
            <a:ext cx="422583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en-US" sz="3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Why Study Statistics?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95400" y="1095579"/>
            <a:ext cx="756084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663575" indent="-663575">
              <a:defRPr sz="2800">
                <a:solidFill>
                  <a:srgbClr val="CCFFFF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rgbClr val="CCFFFF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rgbClr val="CC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CFFFF"/>
                </a:solidFill>
                <a:latin typeface="Times New Roman" pitchFamily="18" charset="0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Numbers are everywhere!</a:t>
            </a:r>
          </a:p>
          <a:p>
            <a:pPr marL="514350" indent="-514350">
              <a:buFontTx/>
              <a:buAutoNum type="arabicPeriod"/>
              <a:defRPr/>
            </a:pP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Statistical techniques are used to make decisions that effect our daily lives</a:t>
            </a:r>
          </a:p>
          <a:p>
            <a:pPr marL="514350" indent="-514350">
              <a:buFontTx/>
              <a:buAutoNum type="arabicPeriod"/>
              <a:defRPr/>
            </a:pPr>
            <a:endParaRPr lang="en-US" dirty="0" smtClean="0">
              <a:solidFill>
                <a:schemeClr val="tx1"/>
              </a:solidFill>
              <a:latin typeface="+mn-lt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How can </a:t>
            </a:r>
            <a:r>
              <a:rPr lang="en-US" dirty="0" smtClean="0">
                <a:solidFill>
                  <a:srgbClr val="00B0F0"/>
                </a:solidFill>
                <a:latin typeface="+mn-lt"/>
              </a:rPr>
              <a:t>stats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affect you? </a:t>
            </a:r>
          </a:p>
          <a:p>
            <a:pPr marL="0" indent="0">
              <a:defRPr/>
            </a:pPr>
            <a:endParaRPr lang="en-US" sz="3000" dirty="0" smtClean="0">
              <a:solidFill>
                <a:schemeClr val="tx1"/>
              </a:solidFill>
              <a:latin typeface="Arial" charset="0"/>
            </a:endParaRPr>
          </a:p>
          <a:p>
            <a:pPr marL="0" indent="0">
              <a:defRPr/>
            </a:pPr>
            <a:endParaRPr lang="en-US" sz="3000" dirty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1203325" y="30384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GB" sz="2800">
              <a:solidFill>
                <a:srgbClr val="CCFFFF"/>
              </a:solidFill>
              <a:latin typeface="Times New Roman" pitchFamily="18" charset="0"/>
            </a:endParaRPr>
          </a:p>
        </p:txBody>
      </p:sp>
      <p:sp>
        <p:nvSpPr>
          <p:cNvPr id="6151" name="Text Box 11"/>
          <p:cNvSpPr txBox="1">
            <a:spLocks noChangeArrowheads="1"/>
          </p:cNvSpPr>
          <p:nvPr/>
        </p:nvSpPr>
        <p:spPr bwMode="auto">
          <a:xfrm>
            <a:off x="1111250" y="39528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GB" sz="2800">
              <a:solidFill>
                <a:srgbClr val="CCFFFF"/>
              </a:solidFill>
              <a:latin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57" y="0"/>
            <a:ext cx="2689754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61048"/>
            <a:ext cx="3157923" cy="2030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056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7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4349</TotalTime>
  <Words>1623</Words>
  <Application>Microsoft Office PowerPoint</Application>
  <PresentationFormat>On-screen Show (4:3)</PresentationFormat>
  <Paragraphs>312</Paragraphs>
  <Slides>51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Theme7</vt:lpstr>
      <vt:lpstr>Clip</vt:lpstr>
      <vt:lpstr>Document</vt:lpstr>
      <vt:lpstr>Worksheet</vt:lpstr>
      <vt:lpstr>Chart</vt:lpstr>
      <vt:lpstr>   with Statistics Workshop</vt:lpstr>
      <vt:lpstr>How the workshop works</vt:lpstr>
      <vt:lpstr>Why attend this workshop?</vt:lpstr>
      <vt:lpstr>Stats in Action!</vt:lpstr>
      <vt:lpstr>Examples of Infographic</vt:lpstr>
      <vt:lpstr>Examples of Infographic</vt:lpstr>
      <vt:lpstr>Examples of Infographic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What’s the difference?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Infographic (http://infogr.am/beta/) </vt:lpstr>
      <vt:lpstr>A Short Survey</vt:lpstr>
      <vt:lpstr>PowerPoint Presentation</vt:lpstr>
    </vt:vector>
  </TitlesOfParts>
  <Company>Temasek Polytechnic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1: Introduction to business Intelligence</dc:title>
  <dc:creator>Claire Zou</dc:creator>
  <cp:lastModifiedBy>Edwin Seng</cp:lastModifiedBy>
  <cp:revision>229</cp:revision>
  <dcterms:created xsi:type="dcterms:W3CDTF">2013-02-14T06:32:08Z</dcterms:created>
  <dcterms:modified xsi:type="dcterms:W3CDTF">2013-07-09T04:15:41Z</dcterms:modified>
</cp:coreProperties>
</file>